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48.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8.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47.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Lst>
  <p:sldSz cy="5143500" cx="9144000"/>
  <p:notesSz cx="6858000" cy="9144000"/>
  <p:embeddedFontLst>
    <p:embeddedFont>
      <p:font typeface="Open Sans"/>
      <p:regular r:id="rId53"/>
      <p:bold r:id="rId54"/>
      <p:italic r:id="rId55"/>
      <p:boldItalic r:id="rId5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slide" Target="slides/slide47.xml"/><Relationship Id="rId50" Type="http://schemas.openxmlformats.org/officeDocument/2006/relationships/slide" Target="slides/slide46.xml"/><Relationship Id="rId53" Type="http://schemas.openxmlformats.org/officeDocument/2006/relationships/font" Target="fonts/OpenSans-regular.fntdata"/><Relationship Id="rId52" Type="http://schemas.openxmlformats.org/officeDocument/2006/relationships/slide" Target="slides/slide48.xml"/><Relationship Id="rId11" Type="http://schemas.openxmlformats.org/officeDocument/2006/relationships/slide" Target="slides/slide7.xml"/><Relationship Id="rId55" Type="http://schemas.openxmlformats.org/officeDocument/2006/relationships/font" Target="fonts/OpenSans-italic.fntdata"/><Relationship Id="rId10" Type="http://schemas.openxmlformats.org/officeDocument/2006/relationships/slide" Target="slides/slide6.xml"/><Relationship Id="rId54" Type="http://schemas.openxmlformats.org/officeDocument/2006/relationships/font" Target="fonts/OpenSans-bold.fntdata"/><Relationship Id="rId13" Type="http://schemas.openxmlformats.org/officeDocument/2006/relationships/slide" Target="slides/slide9.xml"/><Relationship Id="rId12" Type="http://schemas.openxmlformats.org/officeDocument/2006/relationships/slide" Target="slides/slide8.xml"/><Relationship Id="rId56" Type="http://schemas.openxmlformats.org/officeDocument/2006/relationships/font" Target="fonts/OpenSans-boldItalic.fntdata"/><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2ba7822266d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2ba7822266d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2ba7822266d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2ba7822266d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2bace2db4ce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2bace2db4ce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2ba7822266d_0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2ba7822266d_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2bace2db4ce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2bace2db4ce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2bace2db4ce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2bace2db4ce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2bb2f88e213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2bb2f88e213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2bace2db4ce_1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2bace2db4ce_1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2bb8ab3200f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2bb8ab3200f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2bb2f88e213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2bb2f88e213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2ba7822266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2ba7822266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2bb8ab3200f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2bb8ab3200f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2bb8ab3200f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2bb8ab3200f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2bb8ab3200f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2bb8ab3200f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2bb8ab3200f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2bb8ab3200f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2bb8ab3200f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2bb8ab3200f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2bb8ab3200f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2bb8ab3200f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2bb2f88e213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2bb2f88e213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2bb2f88e213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2bb2f88e213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2bace2db4ce_1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2bace2db4ce_1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2bace2db4ce_2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2bace2db4ce_2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2bace2db4c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2bace2db4c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2bace2db4ce_1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2bace2db4ce_1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2bace2db4ce_1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2bace2db4ce_1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2bb2f88e213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2bb2f88e213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2bace2db4ce_1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2bace2db4ce_1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g2bace2db4ce_1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2" name="Google Shape;392;g2bace2db4ce_1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g2bb2f88e213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9" name="Google Shape;409;g2bb2f88e213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2bb2f88e213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8" name="Google Shape;418;g2bb2f88e213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g2bb2f88e213_0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3" name="Google Shape;433;g2bb2f88e213_0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g2bb2f88e213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6" name="Google Shape;446;g2bb2f88e213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g2bb94358542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4" name="Google Shape;454;g2bb94358542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2ba7822266d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2ba7822266d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g2bb8ab3200f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1" name="Google Shape;461;g2bb8ab3200f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g2bb8ab3200f_4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1" name="Google Shape;471;g2bb8ab3200f_4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g2bb8ab3200f_4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0" name="Google Shape;480;g2bb8ab3200f_4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g2bb8ab3200f_4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3" name="Google Shape;493;g2bb8ab3200f_4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g2bb94358542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8" name="Google Shape;508;g2bb94358542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g2bb2f88e213_0_2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5" name="Google Shape;515;g2bb2f88e213_0_2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 name="Shape 526"/>
        <p:cNvGrpSpPr/>
        <p:nvPr/>
      </p:nvGrpSpPr>
      <p:grpSpPr>
        <a:xfrm>
          <a:off x="0" y="0"/>
          <a:ext cx="0" cy="0"/>
          <a:chOff x="0" y="0"/>
          <a:chExt cx="0" cy="0"/>
        </a:xfrm>
      </p:grpSpPr>
      <p:sp>
        <p:nvSpPr>
          <p:cNvPr id="527" name="Google Shape;527;g2bb8ab3200f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8" name="Google Shape;528;g2bb8ab3200f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 name="Shape 538"/>
        <p:cNvGrpSpPr/>
        <p:nvPr/>
      </p:nvGrpSpPr>
      <p:grpSpPr>
        <a:xfrm>
          <a:off x="0" y="0"/>
          <a:ext cx="0" cy="0"/>
          <a:chOff x="0" y="0"/>
          <a:chExt cx="0" cy="0"/>
        </a:xfrm>
      </p:grpSpPr>
      <p:sp>
        <p:nvSpPr>
          <p:cNvPr id="539" name="Google Shape;539;g2bb8ab3200f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0" name="Google Shape;540;g2bb8ab3200f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 name="Shape 548"/>
        <p:cNvGrpSpPr/>
        <p:nvPr/>
      </p:nvGrpSpPr>
      <p:grpSpPr>
        <a:xfrm>
          <a:off x="0" y="0"/>
          <a:ext cx="0" cy="0"/>
          <a:chOff x="0" y="0"/>
          <a:chExt cx="0" cy="0"/>
        </a:xfrm>
      </p:grpSpPr>
      <p:sp>
        <p:nvSpPr>
          <p:cNvPr id="549" name="Google Shape;549;g2bb9555c1e2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0" name="Google Shape;550;g2bb9555c1e2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2ba7822266d_0_1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2ba7822266d_0_1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2ba7822266d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2ba7822266d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2ba7822266d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2ba7822266d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2ba7822266d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2ba7822266d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2bb2f88e213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2bb2f88e213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it"/>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2.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pn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8.gif"/><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hyperlink" Target="http://www.youtube.com/watch?v=Dw3BZ6O_8LY" TargetMode="External"/><Relationship Id="rId4" Type="http://schemas.openxmlformats.org/officeDocument/2006/relationships/image" Target="../media/image5.jpg"/><Relationship Id="rId5" Type="http://schemas.openxmlformats.org/officeDocument/2006/relationships/image" Target="../media/image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1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2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2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2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3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2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34.png"/><Relationship Id="rId4" Type="http://schemas.openxmlformats.org/officeDocument/2006/relationships/hyperlink" Target="https://this-person-does-not-exist.com/en"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27.png"/><Relationship Id="rId4" Type="http://schemas.openxmlformats.org/officeDocument/2006/relationships/image" Target="../media/image2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3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37.gif"/><Relationship Id="rId4" Type="http://schemas.openxmlformats.org/officeDocument/2006/relationships/image" Target="../media/image25.g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33.gi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28.gi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38.gi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3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3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3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3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3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51.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50.jpg"/><Relationship Id="rId4" Type="http://schemas.openxmlformats.org/officeDocument/2006/relationships/image" Target="../media/image40.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49.jpg"/><Relationship Id="rId4" Type="http://schemas.openxmlformats.org/officeDocument/2006/relationships/image" Target="../media/image48.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 Id="rId3" Type="http://schemas.openxmlformats.org/officeDocument/2006/relationships/image" Target="../media/image45.jp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 Id="rId3" Type="http://schemas.openxmlformats.org/officeDocument/2006/relationships/image" Target="../media/image42.png"/><Relationship Id="rId4" Type="http://schemas.openxmlformats.org/officeDocument/2006/relationships/image" Target="../media/image4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 Id="rId3" Type="http://schemas.openxmlformats.org/officeDocument/2006/relationships/image" Target="../media/image43.jpg"/><Relationship Id="rId4" Type="http://schemas.openxmlformats.org/officeDocument/2006/relationships/image" Target="../media/image46.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 Id="rId3" Type="http://schemas.openxmlformats.org/officeDocument/2006/relationships/image" Target="../media/image44.png"/><Relationship Id="rId4" Type="http://schemas.openxmlformats.org/officeDocument/2006/relationships/image" Target="../media/image47.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 Id="rId3" Type="http://schemas.openxmlformats.org/officeDocument/2006/relationships/image" Target="../media/image22.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6.png"/><Relationship Id="rId4" Type="http://schemas.openxmlformats.org/officeDocument/2006/relationships/image" Target="../media/image18.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9.png"/><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hyperlink" Target="http://www.youtube.com/watch?v=anmuklFtu8U" TargetMode="External"/><Relationship Id="rId4" Type="http://schemas.openxmlformats.org/officeDocument/2006/relationships/image" Target="../media/image13.jpg"/><Relationship Id="rId5" Type="http://schemas.openxmlformats.org/officeDocument/2006/relationships/hyperlink" Target="http://www.youtube.com/watch?v=Q1_jiQhbCO0" TargetMode="External"/><Relationship Id="rId6" Type="http://schemas.openxmlformats.org/officeDocument/2006/relationships/image" Target="../media/image10.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p:nvPr/>
        </p:nvSpPr>
        <p:spPr>
          <a:xfrm>
            <a:off x="0" y="2574950"/>
            <a:ext cx="9144000" cy="1608300"/>
          </a:xfrm>
          <a:prstGeom prst="rect">
            <a:avLst/>
          </a:prstGeom>
          <a:gradFill>
            <a:gsLst>
              <a:gs pos="0">
                <a:srgbClr val="ADD15C"/>
              </a:gs>
              <a:gs pos="100000">
                <a:srgbClr val="66A900"/>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55" name="Google Shape;55;p13"/>
          <p:cNvSpPr txBox="1"/>
          <p:nvPr/>
        </p:nvSpPr>
        <p:spPr>
          <a:xfrm>
            <a:off x="843075" y="1413050"/>
            <a:ext cx="7443000" cy="1161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it" sz="1800">
                <a:solidFill>
                  <a:srgbClr val="434C51"/>
                </a:solidFill>
                <a:latin typeface="Open Sans"/>
                <a:ea typeface="Open Sans"/>
                <a:cs typeface="Open Sans"/>
                <a:sym typeface="Open Sans"/>
              </a:rPr>
              <a:t>Elements of Seismology &amp; Machine Learning</a:t>
            </a:r>
            <a:endParaRPr b="1" sz="1800">
              <a:solidFill>
                <a:srgbClr val="434C51"/>
              </a:solidFill>
              <a:latin typeface="Open Sans"/>
              <a:ea typeface="Open Sans"/>
              <a:cs typeface="Open Sans"/>
              <a:sym typeface="Open Sans"/>
            </a:endParaRPr>
          </a:p>
        </p:txBody>
      </p:sp>
      <p:pic>
        <p:nvPicPr>
          <p:cNvPr id="56" name="Google Shape;56;p13"/>
          <p:cNvPicPr preferRelativeResize="0"/>
          <p:nvPr/>
        </p:nvPicPr>
        <p:blipFill>
          <a:blip r:embed="rId3">
            <a:alphaModFix/>
          </a:blip>
          <a:stretch>
            <a:fillRect/>
          </a:stretch>
        </p:blipFill>
        <p:spPr>
          <a:xfrm>
            <a:off x="3589225" y="960252"/>
            <a:ext cx="1558277" cy="556950"/>
          </a:xfrm>
          <a:prstGeom prst="rect">
            <a:avLst/>
          </a:prstGeom>
          <a:noFill/>
          <a:ln>
            <a:noFill/>
          </a:ln>
        </p:spPr>
      </p:pic>
      <p:grpSp>
        <p:nvGrpSpPr>
          <p:cNvPr id="57" name="Google Shape;57;p13"/>
          <p:cNvGrpSpPr/>
          <p:nvPr/>
        </p:nvGrpSpPr>
        <p:grpSpPr>
          <a:xfrm>
            <a:off x="1544419" y="3133850"/>
            <a:ext cx="6055163" cy="490500"/>
            <a:chOff x="3649138" y="2994375"/>
            <a:chExt cx="6055163" cy="490500"/>
          </a:xfrm>
        </p:grpSpPr>
        <p:sp>
          <p:nvSpPr>
            <p:cNvPr id="58" name="Google Shape;58;p13"/>
            <p:cNvSpPr txBox="1"/>
            <p:nvPr/>
          </p:nvSpPr>
          <p:spPr>
            <a:xfrm>
              <a:off x="7660400" y="2994375"/>
              <a:ext cx="2043900" cy="490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it" sz="1200">
                  <a:solidFill>
                    <a:srgbClr val="FFFFFF"/>
                  </a:solidFill>
                  <a:latin typeface="Open Sans"/>
                  <a:ea typeface="Open Sans"/>
                  <a:cs typeface="Open Sans"/>
                  <a:sym typeface="Open Sans"/>
                </a:rPr>
                <a:t>Daniele Trappolini</a:t>
              </a:r>
              <a:endParaRPr b="1" sz="1200">
                <a:solidFill>
                  <a:srgbClr val="FFFFFF"/>
                </a:solidFill>
                <a:latin typeface="Open Sans"/>
                <a:ea typeface="Open Sans"/>
                <a:cs typeface="Open Sans"/>
                <a:sym typeface="Open Sans"/>
              </a:endParaRPr>
            </a:p>
            <a:p>
              <a:pPr indent="0" lvl="0" marL="0" rtl="0" algn="ctr">
                <a:spcBef>
                  <a:spcPts val="0"/>
                </a:spcBef>
                <a:spcAft>
                  <a:spcPts val="0"/>
                </a:spcAft>
                <a:buNone/>
              </a:pPr>
              <a:r>
                <a:rPr lang="it" sz="1000" u="sng">
                  <a:solidFill>
                    <a:srgbClr val="FFFFFF"/>
                  </a:solidFill>
                  <a:latin typeface="Open Sans"/>
                  <a:ea typeface="Open Sans"/>
                  <a:cs typeface="Open Sans"/>
                  <a:sym typeface="Open Sans"/>
                </a:rPr>
                <a:t>daniele.trappolini@uniroma1.it</a:t>
              </a:r>
              <a:endParaRPr sz="1000" u="sng">
                <a:solidFill>
                  <a:srgbClr val="FFFFFF"/>
                </a:solidFill>
                <a:latin typeface="Open Sans"/>
                <a:ea typeface="Open Sans"/>
                <a:cs typeface="Open Sans"/>
                <a:sym typeface="Open Sans"/>
              </a:endParaRPr>
            </a:p>
          </p:txBody>
        </p:sp>
        <p:sp>
          <p:nvSpPr>
            <p:cNvPr id="59" name="Google Shape;59;p13"/>
            <p:cNvSpPr txBox="1"/>
            <p:nvPr/>
          </p:nvSpPr>
          <p:spPr>
            <a:xfrm>
              <a:off x="3649138" y="2994375"/>
              <a:ext cx="1980000" cy="490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it" sz="1200">
                  <a:solidFill>
                    <a:srgbClr val="FFFFFF"/>
                  </a:solidFill>
                  <a:latin typeface="Open Sans"/>
                  <a:ea typeface="Open Sans"/>
                  <a:cs typeface="Open Sans"/>
                  <a:sym typeface="Open Sans"/>
                </a:rPr>
                <a:t>Gabriele Paoletti</a:t>
              </a:r>
              <a:endParaRPr b="1" sz="1200">
                <a:solidFill>
                  <a:srgbClr val="FFFFFF"/>
                </a:solidFill>
                <a:latin typeface="Open Sans"/>
                <a:ea typeface="Open Sans"/>
                <a:cs typeface="Open Sans"/>
                <a:sym typeface="Open Sans"/>
              </a:endParaRPr>
            </a:p>
            <a:p>
              <a:pPr indent="0" lvl="0" marL="0" rtl="0" algn="ctr">
                <a:spcBef>
                  <a:spcPts val="0"/>
                </a:spcBef>
                <a:spcAft>
                  <a:spcPts val="0"/>
                </a:spcAft>
                <a:buNone/>
              </a:pPr>
              <a:r>
                <a:rPr lang="it" sz="1000" u="sng">
                  <a:solidFill>
                    <a:srgbClr val="FFFFFF"/>
                  </a:solidFill>
                  <a:latin typeface="Open Sans"/>
                  <a:ea typeface="Open Sans"/>
                  <a:cs typeface="Open Sans"/>
                  <a:sym typeface="Open Sans"/>
                </a:rPr>
                <a:t>gabriele.paoletti</a:t>
              </a:r>
              <a:r>
                <a:rPr lang="it" sz="1000" u="sng">
                  <a:solidFill>
                    <a:srgbClr val="FFFFFF"/>
                  </a:solidFill>
                  <a:latin typeface="Open Sans"/>
                  <a:ea typeface="Open Sans"/>
                  <a:cs typeface="Open Sans"/>
                  <a:sym typeface="Open Sans"/>
                </a:rPr>
                <a:t>@uniroma1.it</a:t>
              </a:r>
              <a:endParaRPr sz="1000" u="sng">
                <a:solidFill>
                  <a:srgbClr val="FFFFFF"/>
                </a:solidFill>
                <a:latin typeface="Open Sans"/>
                <a:ea typeface="Open Sans"/>
                <a:cs typeface="Open Sans"/>
                <a:sym typeface="Open Sans"/>
              </a:endParaRPr>
            </a:p>
          </p:txBody>
        </p:sp>
        <p:sp>
          <p:nvSpPr>
            <p:cNvPr id="60" name="Google Shape;60;p13"/>
            <p:cNvSpPr txBox="1"/>
            <p:nvPr/>
          </p:nvSpPr>
          <p:spPr>
            <a:xfrm>
              <a:off x="5848975" y="2994375"/>
              <a:ext cx="1558200" cy="490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it" sz="1200">
                  <a:solidFill>
                    <a:srgbClr val="FFFFFF"/>
                  </a:solidFill>
                  <a:latin typeface="Open Sans"/>
                  <a:ea typeface="Open Sans"/>
                  <a:cs typeface="Open Sans"/>
                  <a:sym typeface="Open Sans"/>
                </a:rPr>
                <a:t>Elisa Tinti</a:t>
              </a:r>
              <a:endParaRPr b="1" sz="1200">
                <a:solidFill>
                  <a:srgbClr val="FFFFFF"/>
                </a:solidFill>
                <a:latin typeface="Open Sans"/>
                <a:ea typeface="Open Sans"/>
                <a:cs typeface="Open Sans"/>
                <a:sym typeface="Open Sans"/>
              </a:endParaRPr>
            </a:p>
            <a:p>
              <a:pPr indent="0" lvl="0" marL="0" rtl="0" algn="ctr">
                <a:spcBef>
                  <a:spcPts val="0"/>
                </a:spcBef>
                <a:spcAft>
                  <a:spcPts val="0"/>
                </a:spcAft>
                <a:buNone/>
              </a:pPr>
              <a:r>
                <a:rPr lang="it" sz="1000" u="sng">
                  <a:solidFill>
                    <a:srgbClr val="FFFFFF"/>
                  </a:solidFill>
                  <a:latin typeface="Open Sans"/>
                  <a:ea typeface="Open Sans"/>
                  <a:cs typeface="Open Sans"/>
                  <a:sym typeface="Open Sans"/>
                </a:rPr>
                <a:t>elisa.tinti</a:t>
              </a:r>
              <a:r>
                <a:rPr lang="it" sz="1000" u="sng">
                  <a:solidFill>
                    <a:srgbClr val="FFFFFF"/>
                  </a:solidFill>
                  <a:latin typeface="Open Sans"/>
                  <a:ea typeface="Open Sans"/>
                  <a:cs typeface="Open Sans"/>
                  <a:sym typeface="Open Sans"/>
                </a:rPr>
                <a:t>@uniroma1.it</a:t>
              </a:r>
              <a:endParaRPr sz="1000" u="sng">
                <a:solidFill>
                  <a:srgbClr val="FFFFFF"/>
                </a:solidFill>
                <a:latin typeface="Open Sans"/>
                <a:ea typeface="Open Sans"/>
                <a:cs typeface="Open Sans"/>
                <a:sym typeface="Open Sans"/>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22"/>
          <p:cNvSpPr txBox="1"/>
          <p:nvPr/>
        </p:nvSpPr>
        <p:spPr>
          <a:xfrm>
            <a:off x="423675" y="379400"/>
            <a:ext cx="6077100" cy="40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t" sz="1238">
                <a:solidFill>
                  <a:srgbClr val="87BC52"/>
                </a:solidFill>
                <a:latin typeface="Open Sans"/>
                <a:ea typeface="Open Sans"/>
                <a:cs typeface="Open Sans"/>
                <a:sym typeface="Open Sans"/>
              </a:rPr>
              <a:t>Machine Learning</a:t>
            </a:r>
            <a:endParaRPr sz="1238">
              <a:solidFill>
                <a:srgbClr val="87BC52"/>
              </a:solidFill>
              <a:latin typeface="Open Sans"/>
              <a:ea typeface="Open Sans"/>
              <a:cs typeface="Open Sans"/>
              <a:sym typeface="Open Sans"/>
            </a:endParaRPr>
          </a:p>
        </p:txBody>
      </p:sp>
      <p:cxnSp>
        <p:nvCxnSpPr>
          <p:cNvPr id="163" name="Google Shape;163;p22"/>
          <p:cNvCxnSpPr/>
          <p:nvPr/>
        </p:nvCxnSpPr>
        <p:spPr>
          <a:xfrm flipH="1" rot="10800000">
            <a:off x="517821" y="1017725"/>
            <a:ext cx="8143200" cy="8100"/>
          </a:xfrm>
          <a:prstGeom prst="straightConnector1">
            <a:avLst/>
          </a:prstGeom>
          <a:noFill/>
          <a:ln cap="flat" cmpd="sng" w="9525">
            <a:solidFill>
              <a:srgbClr val="CCCCCC"/>
            </a:solidFill>
            <a:prstDash val="solid"/>
            <a:round/>
            <a:headEnd len="med" w="med" type="none"/>
            <a:tailEnd len="med" w="med" type="none"/>
          </a:ln>
        </p:spPr>
      </p:cxnSp>
      <p:sp>
        <p:nvSpPr>
          <p:cNvPr id="164" name="Google Shape;164;p22"/>
          <p:cNvSpPr txBox="1"/>
          <p:nvPr/>
        </p:nvSpPr>
        <p:spPr>
          <a:xfrm>
            <a:off x="423675" y="607925"/>
            <a:ext cx="5118300" cy="409800"/>
          </a:xfrm>
          <a:prstGeom prst="rect">
            <a:avLst/>
          </a:prstGeom>
          <a:noFill/>
          <a:ln>
            <a:noFill/>
          </a:ln>
        </p:spPr>
        <p:txBody>
          <a:bodyPr anchorCtr="0" anchor="t" bIns="91425" lIns="91425" spcFirstLastPara="1" rIns="91425" wrap="square" tIns="91425">
            <a:normAutofit/>
          </a:bodyPr>
          <a:lstStyle/>
          <a:p>
            <a:pPr indent="0" lvl="0" marL="0" rtl="0" algn="l">
              <a:lnSpc>
                <a:spcPct val="80000"/>
              </a:lnSpc>
              <a:spcBef>
                <a:spcPts val="0"/>
              </a:spcBef>
              <a:spcAft>
                <a:spcPts val="0"/>
              </a:spcAft>
              <a:buNone/>
            </a:pPr>
            <a:r>
              <a:rPr b="1" lang="it" sz="1720">
                <a:solidFill>
                  <a:srgbClr val="434C51"/>
                </a:solidFill>
                <a:latin typeface="Open Sans"/>
                <a:ea typeface="Open Sans"/>
                <a:cs typeface="Open Sans"/>
                <a:sym typeface="Open Sans"/>
              </a:rPr>
              <a:t>Three main paradigms</a:t>
            </a:r>
            <a:endParaRPr b="1" sz="1720">
              <a:solidFill>
                <a:srgbClr val="434C51"/>
              </a:solidFill>
              <a:latin typeface="Open Sans"/>
              <a:ea typeface="Open Sans"/>
              <a:cs typeface="Open Sans"/>
              <a:sym typeface="Open Sans"/>
            </a:endParaRPr>
          </a:p>
        </p:txBody>
      </p:sp>
      <p:sp>
        <p:nvSpPr>
          <p:cNvPr id="165" name="Google Shape;165;p22"/>
          <p:cNvSpPr txBox="1"/>
          <p:nvPr/>
        </p:nvSpPr>
        <p:spPr>
          <a:xfrm>
            <a:off x="1152450" y="1333550"/>
            <a:ext cx="68391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it">
                <a:latin typeface="Open Sans"/>
                <a:ea typeface="Open Sans"/>
                <a:cs typeface="Open Sans"/>
                <a:sym typeface="Open Sans"/>
              </a:rPr>
              <a:t>“</a:t>
            </a:r>
            <a:r>
              <a:rPr i="1" lang="it">
                <a:latin typeface="Open Sans"/>
                <a:ea typeface="Open Sans"/>
                <a:cs typeface="Open Sans"/>
                <a:sym typeface="Open Sans"/>
              </a:rPr>
              <a:t>Machine Learning is a field of study that gives computers the ability to learn  without being explicitly programmed</a:t>
            </a:r>
            <a:r>
              <a:rPr i="1" lang="it">
                <a:latin typeface="Open Sans"/>
                <a:ea typeface="Open Sans"/>
                <a:cs typeface="Open Sans"/>
                <a:sym typeface="Open Sans"/>
              </a:rPr>
              <a:t>” </a:t>
            </a:r>
            <a:r>
              <a:rPr lang="it" sz="1000">
                <a:solidFill>
                  <a:srgbClr val="666666"/>
                </a:solidFill>
                <a:latin typeface="Open Sans"/>
                <a:ea typeface="Open Sans"/>
                <a:cs typeface="Open Sans"/>
                <a:sym typeface="Open Sans"/>
              </a:rPr>
              <a:t>~Arthur Samuel (1959)</a:t>
            </a:r>
            <a:endParaRPr sz="1000">
              <a:solidFill>
                <a:srgbClr val="666666"/>
              </a:solidFill>
              <a:latin typeface="Open Sans"/>
              <a:ea typeface="Open Sans"/>
              <a:cs typeface="Open Sans"/>
              <a:sym typeface="Open Sans"/>
            </a:endParaRPr>
          </a:p>
        </p:txBody>
      </p:sp>
      <p:pic>
        <p:nvPicPr>
          <p:cNvPr id="166" name="Google Shape;166;p22"/>
          <p:cNvPicPr preferRelativeResize="0"/>
          <p:nvPr/>
        </p:nvPicPr>
        <p:blipFill rotWithShape="1">
          <a:blip r:embed="rId3">
            <a:alphaModFix/>
          </a:blip>
          <a:srcRect b="2046" l="2039" r="1285" t="21879"/>
          <a:stretch/>
        </p:blipFill>
        <p:spPr>
          <a:xfrm>
            <a:off x="1488025" y="2171425"/>
            <a:ext cx="6202796" cy="26299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23"/>
          <p:cNvSpPr txBox="1"/>
          <p:nvPr/>
        </p:nvSpPr>
        <p:spPr>
          <a:xfrm>
            <a:off x="423675" y="379400"/>
            <a:ext cx="6077100" cy="40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t" sz="1238">
                <a:solidFill>
                  <a:srgbClr val="87BC52"/>
                </a:solidFill>
                <a:latin typeface="Open Sans"/>
                <a:ea typeface="Open Sans"/>
                <a:cs typeface="Open Sans"/>
                <a:sym typeface="Open Sans"/>
              </a:rPr>
              <a:t>Machine Learning</a:t>
            </a:r>
            <a:endParaRPr sz="1238">
              <a:solidFill>
                <a:srgbClr val="87BC52"/>
              </a:solidFill>
              <a:latin typeface="Open Sans"/>
              <a:ea typeface="Open Sans"/>
              <a:cs typeface="Open Sans"/>
              <a:sym typeface="Open Sans"/>
            </a:endParaRPr>
          </a:p>
        </p:txBody>
      </p:sp>
      <p:cxnSp>
        <p:nvCxnSpPr>
          <p:cNvPr id="172" name="Google Shape;172;p23"/>
          <p:cNvCxnSpPr/>
          <p:nvPr/>
        </p:nvCxnSpPr>
        <p:spPr>
          <a:xfrm flipH="1" rot="10800000">
            <a:off x="517821" y="1017725"/>
            <a:ext cx="8143200" cy="8100"/>
          </a:xfrm>
          <a:prstGeom prst="straightConnector1">
            <a:avLst/>
          </a:prstGeom>
          <a:noFill/>
          <a:ln cap="flat" cmpd="sng" w="9525">
            <a:solidFill>
              <a:srgbClr val="CCCCCC"/>
            </a:solidFill>
            <a:prstDash val="solid"/>
            <a:round/>
            <a:headEnd len="med" w="med" type="none"/>
            <a:tailEnd len="med" w="med" type="none"/>
          </a:ln>
        </p:spPr>
      </p:cxnSp>
      <p:sp>
        <p:nvSpPr>
          <p:cNvPr id="173" name="Google Shape;173;p23"/>
          <p:cNvSpPr txBox="1"/>
          <p:nvPr/>
        </p:nvSpPr>
        <p:spPr>
          <a:xfrm>
            <a:off x="423675" y="607925"/>
            <a:ext cx="5118300" cy="409800"/>
          </a:xfrm>
          <a:prstGeom prst="rect">
            <a:avLst/>
          </a:prstGeom>
          <a:noFill/>
          <a:ln>
            <a:noFill/>
          </a:ln>
        </p:spPr>
        <p:txBody>
          <a:bodyPr anchorCtr="0" anchor="t" bIns="91425" lIns="91425" spcFirstLastPara="1" rIns="91425" wrap="square" tIns="91425">
            <a:normAutofit/>
          </a:bodyPr>
          <a:lstStyle/>
          <a:p>
            <a:pPr indent="0" lvl="0" marL="0" rtl="0" algn="l">
              <a:lnSpc>
                <a:spcPct val="80000"/>
              </a:lnSpc>
              <a:spcBef>
                <a:spcPts val="0"/>
              </a:spcBef>
              <a:spcAft>
                <a:spcPts val="0"/>
              </a:spcAft>
              <a:buNone/>
            </a:pPr>
            <a:r>
              <a:rPr b="1" lang="it" sz="1720">
                <a:solidFill>
                  <a:srgbClr val="434C51"/>
                </a:solidFill>
                <a:latin typeface="Open Sans"/>
                <a:ea typeface="Open Sans"/>
                <a:cs typeface="Open Sans"/>
                <a:sym typeface="Open Sans"/>
              </a:rPr>
              <a:t>Supervised learning</a:t>
            </a:r>
            <a:endParaRPr b="1" sz="1720">
              <a:solidFill>
                <a:srgbClr val="434C51"/>
              </a:solidFill>
              <a:latin typeface="Open Sans"/>
              <a:ea typeface="Open Sans"/>
              <a:cs typeface="Open Sans"/>
              <a:sym typeface="Open Sans"/>
            </a:endParaRPr>
          </a:p>
        </p:txBody>
      </p:sp>
      <p:pic>
        <p:nvPicPr>
          <p:cNvPr id="174" name="Google Shape;174;p23"/>
          <p:cNvPicPr preferRelativeResize="0"/>
          <p:nvPr/>
        </p:nvPicPr>
        <p:blipFill rotWithShape="1">
          <a:blip r:embed="rId3">
            <a:alphaModFix/>
          </a:blip>
          <a:srcRect b="7750" l="3345" r="3196" t="13799"/>
          <a:stretch/>
        </p:blipFill>
        <p:spPr>
          <a:xfrm>
            <a:off x="1100800" y="1363125"/>
            <a:ext cx="6977250" cy="35317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24"/>
          <p:cNvSpPr txBox="1"/>
          <p:nvPr/>
        </p:nvSpPr>
        <p:spPr>
          <a:xfrm>
            <a:off x="423675" y="379400"/>
            <a:ext cx="6077100" cy="40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t" sz="1238">
                <a:solidFill>
                  <a:srgbClr val="87BC52"/>
                </a:solidFill>
                <a:latin typeface="Open Sans"/>
                <a:ea typeface="Open Sans"/>
                <a:cs typeface="Open Sans"/>
                <a:sym typeface="Open Sans"/>
              </a:rPr>
              <a:t>Machine Learning</a:t>
            </a:r>
            <a:endParaRPr sz="1238">
              <a:solidFill>
                <a:srgbClr val="87BC52"/>
              </a:solidFill>
              <a:latin typeface="Open Sans"/>
              <a:ea typeface="Open Sans"/>
              <a:cs typeface="Open Sans"/>
              <a:sym typeface="Open Sans"/>
            </a:endParaRPr>
          </a:p>
        </p:txBody>
      </p:sp>
      <p:cxnSp>
        <p:nvCxnSpPr>
          <p:cNvPr id="180" name="Google Shape;180;p24"/>
          <p:cNvCxnSpPr/>
          <p:nvPr/>
        </p:nvCxnSpPr>
        <p:spPr>
          <a:xfrm flipH="1" rot="10800000">
            <a:off x="517821" y="1017725"/>
            <a:ext cx="8143200" cy="8100"/>
          </a:xfrm>
          <a:prstGeom prst="straightConnector1">
            <a:avLst/>
          </a:prstGeom>
          <a:noFill/>
          <a:ln cap="flat" cmpd="sng" w="9525">
            <a:solidFill>
              <a:srgbClr val="CCCCCC"/>
            </a:solidFill>
            <a:prstDash val="solid"/>
            <a:round/>
            <a:headEnd len="med" w="med" type="none"/>
            <a:tailEnd len="med" w="med" type="none"/>
          </a:ln>
        </p:spPr>
      </p:cxnSp>
      <p:sp>
        <p:nvSpPr>
          <p:cNvPr id="181" name="Google Shape;181;p24"/>
          <p:cNvSpPr txBox="1"/>
          <p:nvPr/>
        </p:nvSpPr>
        <p:spPr>
          <a:xfrm>
            <a:off x="423675" y="607925"/>
            <a:ext cx="5118300" cy="409800"/>
          </a:xfrm>
          <a:prstGeom prst="rect">
            <a:avLst/>
          </a:prstGeom>
          <a:noFill/>
          <a:ln>
            <a:noFill/>
          </a:ln>
        </p:spPr>
        <p:txBody>
          <a:bodyPr anchorCtr="0" anchor="t" bIns="91425" lIns="91425" spcFirstLastPara="1" rIns="91425" wrap="square" tIns="91425">
            <a:normAutofit/>
          </a:bodyPr>
          <a:lstStyle/>
          <a:p>
            <a:pPr indent="0" lvl="0" marL="0" rtl="0" algn="l">
              <a:lnSpc>
                <a:spcPct val="80000"/>
              </a:lnSpc>
              <a:spcBef>
                <a:spcPts val="0"/>
              </a:spcBef>
              <a:spcAft>
                <a:spcPts val="0"/>
              </a:spcAft>
              <a:buNone/>
            </a:pPr>
            <a:r>
              <a:rPr lang="it" sz="1720">
                <a:solidFill>
                  <a:srgbClr val="434C51"/>
                </a:solidFill>
                <a:latin typeface="Open Sans"/>
                <a:ea typeface="Open Sans"/>
                <a:cs typeface="Open Sans"/>
                <a:sym typeface="Open Sans"/>
              </a:rPr>
              <a:t>Supervised learning:</a:t>
            </a:r>
            <a:r>
              <a:rPr b="1" lang="it" sz="1720">
                <a:solidFill>
                  <a:srgbClr val="434C51"/>
                </a:solidFill>
                <a:latin typeface="Open Sans"/>
                <a:ea typeface="Open Sans"/>
                <a:cs typeface="Open Sans"/>
                <a:sym typeface="Open Sans"/>
              </a:rPr>
              <a:t> </a:t>
            </a:r>
            <a:r>
              <a:rPr b="1" i="1" lang="it" sz="1720">
                <a:solidFill>
                  <a:srgbClr val="434C51"/>
                </a:solidFill>
                <a:latin typeface="Open Sans"/>
                <a:ea typeface="Open Sans"/>
                <a:cs typeface="Open Sans"/>
                <a:sym typeface="Open Sans"/>
              </a:rPr>
              <a:t>Perceptron</a:t>
            </a:r>
            <a:endParaRPr b="1" i="1" sz="1720">
              <a:solidFill>
                <a:srgbClr val="434C51"/>
              </a:solidFill>
              <a:latin typeface="Open Sans"/>
              <a:ea typeface="Open Sans"/>
              <a:cs typeface="Open Sans"/>
              <a:sym typeface="Open Sans"/>
            </a:endParaRPr>
          </a:p>
        </p:txBody>
      </p:sp>
      <p:pic>
        <p:nvPicPr>
          <p:cNvPr id="182" name="Google Shape;182;p24"/>
          <p:cNvPicPr preferRelativeResize="0"/>
          <p:nvPr/>
        </p:nvPicPr>
        <p:blipFill rotWithShape="1">
          <a:blip r:embed="rId3">
            <a:alphaModFix/>
          </a:blip>
          <a:srcRect b="13524" l="4227" r="5438" t="0"/>
          <a:stretch/>
        </p:blipFill>
        <p:spPr>
          <a:xfrm>
            <a:off x="578100" y="1399987"/>
            <a:ext cx="5230225" cy="3027949"/>
          </a:xfrm>
          <a:prstGeom prst="rect">
            <a:avLst/>
          </a:prstGeom>
          <a:noFill/>
          <a:ln>
            <a:noFill/>
          </a:ln>
        </p:spPr>
      </p:pic>
      <p:pic>
        <p:nvPicPr>
          <p:cNvPr id="183" name="Google Shape;183;p24"/>
          <p:cNvPicPr preferRelativeResize="0"/>
          <p:nvPr/>
        </p:nvPicPr>
        <p:blipFill>
          <a:blip r:embed="rId4">
            <a:alphaModFix/>
          </a:blip>
          <a:stretch>
            <a:fillRect/>
          </a:stretch>
        </p:blipFill>
        <p:spPr>
          <a:xfrm>
            <a:off x="5900850" y="1356913"/>
            <a:ext cx="2665050" cy="3483364"/>
          </a:xfrm>
          <a:prstGeom prst="rect">
            <a:avLst/>
          </a:prstGeom>
          <a:noFill/>
          <a:ln>
            <a:noFill/>
          </a:ln>
        </p:spPr>
      </p:pic>
      <p:sp>
        <p:nvSpPr>
          <p:cNvPr id="184" name="Google Shape;184;p24"/>
          <p:cNvSpPr txBox="1"/>
          <p:nvPr/>
        </p:nvSpPr>
        <p:spPr>
          <a:xfrm>
            <a:off x="1210513" y="4427925"/>
            <a:ext cx="39654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it" sz="1200">
                <a:solidFill>
                  <a:srgbClr val="434C51"/>
                </a:solidFill>
                <a:latin typeface="Open Sans"/>
                <a:ea typeface="Open Sans"/>
                <a:cs typeface="Open Sans"/>
                <a:sym typeface="Open Sans"/>
              </a:rPr>
              <a:t>Rosenblatt</a:t>
            </a:r>
            <a:r>
              <a:rPr b="1" lang="it" sz="1200">
                <a:solidFill>
                  <a:srgbClr val="434C51"/>
                </a:solidFill>
                <a:latin typeface="Open Sans"/>
                <a:ea typeface="Open Sans"/>
                <a:cs typeface="Open Sans"/>
                <a:sym typeface="Open Sans"/>
              </a:rPr>
              <a:t> et al. 1957</a:t>
            </a:r>
            <a:endParaRPr b="1" i="1" sz="1000">
              <a:solidFill>
                <a:srgbClr val="434C51"/>
              </a:solidFill>
              <a:latin typeface="Open Sans"/>
              <a:ea typeface="Open Sans"/>
              <a:cs typeface="Open Sans"/>
              <a:sym typeface="Open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25"/>
          <p:cNvSpPr txBox="1"/>
          <p:nvPr/>
        </p:nvSpPr>
        <p:spPr>
          <a:xfrm>
            <a:off x="423675" y="379400"/>
            <a:ext cx="6077100" cy="40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t" sz="1238">
                <a:solidFill>
                  <a:srgbClr val="87BC52"/>
                </a:solidFill>
                <a:latin typeface="Open Sans"/>
                <a:ea typeface="Open Sans"/>
                <a:cs typeface="Open Sans"/>
                <a:sym typeface="Open Sans"/>
              </a:rPr>
              <a:t>Machine Learning</a:t>
            </a:r>
            <a:endParaRPr sz="1238">
              <a:solidFill>
                <a:srgbClr val="87BC52"/>
              </a:solidFill>
              <a:latin typeface="Open Sans"/>
              <a:ea typeface="Open Sans"/>
              <a:cs typeface="Open Sans"/>
              <a:sym typeface="Open Sans"/>
            </a:endParaRPr>
          </a:p>
        </p:txBody>
      </p:sp>
      <p:cxnSp>
        <p:nvCxnSpPr>
          <p:cNvPr id="190" name="Google Shape;190;p25"/>
          <p:cNvCxnSpPr/>
          <p:nvPr/>
        </p:nvCxnSpPr>
        <p:spPr>
          <a:xfrm flipH="1" rot="10800000">
            <a:off x="517821" y="1017725"/>
            <a:ext cx="8143200" cy="8100"/>
          </a:xfrm>
          <a:prstGeom prst="straightConnector1">
            <a:avLst/>
          </a:prstGeom>
          <a:noFill/>
          <a:ln cap="flat" cmpd="sng" w="9525">
            <a:solidFill>
              <a:srgbClr val="CCCCCC"/>
            </a:solidFill>
            <a:prstDash val="solid"/>
            <a:round/>
            <a:headEnd len="med" w="med" type="none"/>
            <a:tailEnd len="med" w="med" type="none"/>
          </a:ln>
        </p:spPr>
      </p:cxnSp>
      <p:sp>
        <p:nvSpPr>
          <p:cNvPr id="191" name="Google Shape;191;p25"/>
          <p:cNvSpPr txBox="1"/>
          <p:nvPr/>
        </p:nvSpPr>
        <p:spPr>
          <a:xfrm>
            <a:off x="423675" y="607925"/>
            <a:ext cx="5118300" cy="409800"/>
          </a:xfrm>
          <a:prstGeom prst="rect">
            <a:avLst/>
          </a:prstGeom>
          <a:noFill/>
          <a:ln>
            <a:noFill/>
          </a:ln>
        </p:spPr>
        <p:txBody>
          <a:bodyPr anchorCtr="0" anchor="t" bIns="91425" lIns="91425" spcFirstLastPara="1" rIns="91425" wrap="square" tIns="91425">
            <a:normAutofit/>
          </a:bodyPr>
          <a:lstStyle/>
          <a:p>
            <a:pPr indent="0" lvl="0" marL="0" rtl="0" algn="l">
              <a:lnSpc>
                <a:spcPct val="80000"/>
              </a:lnSpc>
              <a:spcBef>
                <a:spcPts val="0"/>
              </a:spcBef>
              <a:spcAft>
                <a:spcPts val="0"/>
              </a:spcAft>
              <a:buNone/>
            </a:pPr>
            <a:r>
              <a:rPr b="1" lang="it" sz="1720">
                <a:solidFill>
                  <a:srgbClr val="434C51"/>
                </a:solidFill>
                <a:latin typeface="Open Sans"/>
                <a:ea typeface="Open Sans"/>
                <a:cs typeface="Open Sans"/>
                <a:sym typeface="Open Sans"/>
              </a:rPr>
              <a:t>Unsupervised learning</a:t>
            </a:r>
            <a:endParaRPr b="1" sz="1720">
              <a:solidFill>
                <a:srgbClr val="434C51"/>
              </a:solidFill>
              <a:latin typeface="Open Sans"/>
              <a:ea typeface="Open Sans"/>
              <a:cs typeface="Open Sans"/>
              <a:sym typeface="Open Sans"/>
            </a:endParaRPr>
          </a:p>
        </p:txBody>
      </p:sp>
      <p:pic>
        <p:nvPicPr>
          <p:cNvPr id="192" name="Google Shape;192;p25"/>
          <p:cNvPicPr preferRelativeResize="0"/>
          <p:nvPr/>
        </p:nvPicPr>
        <p:blipFill rotWithShape="1">
          <a:blip r:embed="rId3">
            <a:alphaModFix/>
          </a:blip>
          <a:srcRect b="10922" l="3047" r="2906" t="23240"/>
          <a:stretch/>
        </p:blipFill>
        <p:spPr>
          <a:xfrm>
            <a:off x="517825" y="2511897"/>
            <a:ext cx="8143200" cy="2120628"/>
          </a:xfrm>
          <a:prstGeom prst="rect">
            <a:avLst/>
          </a:prstGeom>
          <a:noFill/>
          <a:ln>
            <a:noFill/>
          </a:ln>
        </p:spPr>
      </p:pic>
      <p:sp>
        <p:nvSpPr>
          <p:cNvPr id="193" name="Google Shape;193;p25"/>
          <p:cNvSpPr txBox="1"/>
          <p:nvPr/>
        </p:nvSpPr>
        <p:spPr>
          <a:xfrm>
            <a:off x="517825" y="1503000"/>
            <a:ext cx="81432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it">
                <a:latin typeface="Open Sans"/>
                <a:ea typeface="Open Sans"/>
                <a:cs typeface="Open Sans"/>
                <a:sym typeface="Open Sans"/>
              </a:rPr>
              <a:t>Unsupervised learning is a type of machine learning where models discover patterns in data without pre-existing labels, often used for clustering or dimensionality reduction.</a:t>
            </a:r>
            <a:endParaRPr>
              <a:latin typeface="Open Sans"/>
              <a:ea typeface="Open Sans"/>
              <a:cs typeface="Open Sans"/>
              <a:sym typeface="Open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26"/>
          <p:cNvSpPr txBox="1"/>
          <p:nvPr/>
        </p:nvSpPr>
        <p:spPr>
          <a:xfrm>
            <a:off x="423675" y="379400"/>
            <a:ext cx="6077100" cy="40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t" sz="1238">
                <a:solidFill>
                  <a:srgbClr val="87BC52"/>
                </a:solidFill>
                <a:latin typeface="Open Sans"/>
                <a:ea typeface="Open Sans"/>
                <a:cs typeface="Open Sans"/>
                <a:sym typeface="Open Sans"/>
              </a:rPr>
              <a:t>Machine Learning</a:t>
            </a:r>
            <a:endParaRPr sz="1238">
              <a:solidFill>
                <a:srgbClr val="87BC52"/>
              </a:solidFill>
              <a:latin typeface="Open Sans"/>
              <a:ea typeface="Open Sans"/>
              <a:cs typeface="Open Sans"/>
              <a:sym typeface="Open Sans"/>
            </a:endParaRPr>
          </a:p>
        </p:txBody>
      </p:sp>
      <p:cxnSp>
        <p:nvCxnSpPr>
          <p:cNvPr id="199" name="Google Shape;199;p26"/>
          <p:cNvCxnSpPr/>
          <p:nvPr/>
        </p:nvCxnSpPr>
        <p:spPr>
          <a:xfrm flipH="1" rot="10800000">
            <a:off x="517821" y="1017725"/>
            <a:ext cx="8143200" cy="8100"/>
          </a:xfrm>
          <a:prstGeom prst="straightConnector1">
            <a:avLst/>
          </a:prstGeom>
          <a:noFill/>
          <a:ln cap="flat" cmpd="sng" w="9525">
            <a:solidFill>
              <a:srgbClr val="CCCCCC"/>
            </a:solidFill>
            <a:prstDash val="solid"/>
            <a:round/>
            <a:headEnd len="med" w="med" type="none"/>
            <a:tailEnd len="med" w="med" type="none"/>
          </a:ln>
        </p:spPr>
      </p:cxnSp>
      <p:sp>
        <p:nvSpPr>
          <p:cNvPr id="200" name="Google Shape;200;p26"/>
          <p:cNvSpPr txBox="1"/>
          <p:nvPr/>
        </p:nvSpPr>
        <p:spPr>
          <a:xfrm>
            <a:off x="423675" y="607925"/>
            <a:ext cx="5118300" cy="409800"/>
          </a:xfrm>
          <a:prstGeom prst="rect">
            <a:avLst/>
          </a:prstGeom>
          <a:noFill/>
          <a:ln>
            <a:noFill/>
          </a:ln>
        </p:spPr>
        <p:txBody>
          <a:bodyPr anchorCtr="0" anchor="t" bIns="91425" lIns="91425" spcFirstLastPara="1" rIns="91425" wrap="square" tIns="91425">
            <a:normAutofit/>
          </a:bodyPr>
          <a:lstStyle/>
          <a:p>
            <a:pPr indent="0" lvl="0" marL="0" rtl="0" algn="l">
              <a:lnSpc>
                <a:spcPct val="80000"/>
              </a:lnSpc>
              <a:spcBef>
                <a:spcPts val="0"/>
              </a:spcBef>
              <a:spcAft>
                <a:spcPts val="0"/>
              </a:spcAft>
              <a:buNone/>
            </a:pPr>
            <a:r>
              <a:rPr lang="it" sz="1720">
                <a:solidFill>
                  <a:srgbClr val="434C51"/>
                </a:solidFill>
                <a:latin typeface="Open Sans"/>
                <a:ea typeface="Open Sans"/>
                <a:cs typeface="Open Sans"/>
                <a:sym typeface="Open Sans"/>
              </a:rPr>
              <a:t>Unsupervised learning:</a:t>
            </a:r>
            <a:r>
              <a:rPr b="1" lang="it" sz="1720">
                <a:solidFill>
                  <a:srgbClr val="434C51"/>
                </a:solidFill>
                <a:latin typeface="Open Sans"/>
                <a:ea typeface="Open Sans"/>
                <a:cs typeface="Open Sans"/>
                <a:sym typeface="Open Sans"/>
              </a:rPr>
              <a:t> </a:t>
            </a:r>
            <a:r>
              <a:rPr b="1" i="1" lang="it" sz="1720">
                <a:solidFill>
                  <a:srgbClr val="434C51"/>
                </a:solidFill>
                <a:latin typeface="Open Sans"/>
                <a:ea typeface="Open Sans"/>
                <a:cs typeface="Open Sans"/>
                <a:sym typeface="Open Sans"/>
              </a:rPr>
              <a:t>K-Means / PCA</a:t>
            </a:r>
            <a:endParaRPr b="1" i="1" sz="1720">
              <a:solidFill>
                <a:srgbClr val="434C51"/>
              </a:solidFill>
              <a:latin typeface="Open Sans"/>
              <a:ea typeface="Open Sans"/>
              <a:cs typeface="Open Sans"/>
              <a:sym typeface="Open Sans"/>
            </a:endParaRPr>
          </a:p>
        </p:txBody>
      </p:sp>
      <p:pic>
        <p:nvPicPr>
          <p:cNvPr id="201" name="Google Shape;201;p26"/>
          <p:cNvPicPr preferRelativeResize="0"/>
          <p:nvPr/>
        </p:nvPicPr>
        <p:blipFill rotWithShape="1">
          <a:blip r:embed="rId3">
            <a:alphaModFix/>
          </a:blip>
          <a:srcRect b="6418" l="11950" r="12079" t="6138"/>
          <a:stretch/>
        </p:blipFill>
        <p:spPr>
          <a:xfrm>
            <a:off x="796988" y="1324300"/>
            <a:ext cx="2832270" cy="3259800"/>
          </a:xfrm>
          <a:prstGeom prst="rect">
            <a:avLst/>
          </a:prstGeom>
          <a:noFill/>
          <a:ln>
            <a:noFill/>
          </a:ln>
        </p:spPr>
      </p:pic>
      <p:pic>
        <p:nvPicPr>
          <p:cNvPr id="202" name="Google Shape;202;p26"/>
          <p:cNvPicPr preferRelativeResize="0"/>
          <p:nvPr/>
        </p:nvPicPr>
        <p:blipFill rotWithShape="1">
          <a:blip r:embed="rId4">
            <a:alphaModFix/>
          </a:blip>
          <a:srcRect b="5651" l="0" r="0" t="0"/>
          <a:stretch/>
        </p:blipFill>
        <p:spPr>
          <a:xfrm>
            <a:off x="4244069" y="1324300"/>
            <a:ext cx="4102944" cy="3259800"/>
          </a:xfrm>
          <a:prstGeom prst="rect">
            <a:avLst/>
          </a:prstGeom>
          <a:noFill/>
          <a:ln>
            <a:noFill/>
          </a:ln>
        </p:spPr>
      </p:pic>
      <p:sp>
        <p:nvSpPr>
          <p:cNvPr id="203" name="Google Shape;203;p26"/>
          <p:cNvSpPr txBox="1"/>
          <p:nvPr/>
        </p:nvSpPr>
        <p:spPr>
          <a:xfrm>
            <a:off x="797000" y="4584100"/>
            <a:ext cx="28323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it" sz="1200">
                <a:solidFill>
                  <a:srgbClr val="434C51"/>
                </a:solidFill>
                <a:latin typeface="Open Sans"/>
                <a:ea typeface="Open Sans"/>
                <a:cs typeface="Open Sans"/>
                <a:sym typeface="Open Sans"/>
              </a:rPr>
              <a:t>K-Means</a:t>
            </a:r>
            <a:endParaRPr b="1" i="1" sz="1000">
              <a:solidFill>
                <a:srgbClr val="434C51"/>
              </a:solidFill>
              <a:latin typeface="Open Sans"/>
              <a:ea typeface="Open Sans"/>
              <a:cs typeface="Open Sans"/>
              <a:sym typeface="Open Sans"/>
            </a:endParaRPr>
          </a:p>
        </p:txBody>
      </p:sp>
      <p:sp>
        <p:nvSpPr>
          <p:cNvPr id="204" name="Google Shape;204;p26"/>
          <p:cNvSpPr txBox="1"/>
          <p:nvPr/>
        </p:nvSpPr>
        <p:spPr>
          <a:xfrm>
            <a:off x="4312838" y="4584100"/>
            <a:ext cx="39654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it" sz="1200">
                <a:solidFill>
                  <a:srgbClr val="434C51"/>
                </a:solidFill>
                <a:latin typeface="Open Sans"/>
                <a:ea typeface="Open Sans"/>
                <a:cs typeface="Open Sans"/>
                <a:sym typeface="Open Sans"/>
              </a:rPr>
              <a:t>PCA</a:t>
            </a:r>
            <a:endParaRPr b="1" i="1" sz="1000">
              <a:solidFill>
                <a:srgbClr val="434C51"/>
              </a:solidFill>
              <a:latin typeface="Open Sans"/>
              <a:ea typeface="Open Sans"/>
              <a:cs typeface="Open Sans"/>
              <a:sym typeface="Open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27"/>
          <p:cNvSpPr txBox="1"/>
          <p:nvPr/>
        </p:nvSpPr>
        <p:spPr>
          <a:xfrm>
            <a:off x="423675" y="379400"/>
            <a:ext cx="6077100" cy="40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t" sz="1238">
                <a:solidFill>
                  <a:srgbClr val="87BC52"/>
                </a:solidFill>
                <a:latin typeface="Open Sans"/>
                <a:ea typeface="Open Sans"/>
                <a:cs typeface="Open Sans"/>
                <a:sym typeface="Open Sans"/>
              </a:rPr>
              <a:t>Machine Learning</a:t>
            </a:r>
            <a:endParaRPr sz="1238">
              <a:solidFill>
                <a:srgbClr val="87BC52"/>
              </a:solidFill>
              <a:latin typeface="Open Sans"/>
              <a:ea typeface="Open Sans"/>
              <a:cs typeface="Open Sans"/>
              <a:sym typeface="Open Sans"/>
            </a:endParaRPr>
          </a:p>
        </p:txBody>
      </p:sp>
      <p:cxnSp>
        <p:nvCxnSpPr>
          <p:cNvPr id="210" name="Google Shape;210;p27"/>
          <p:cNvCxnSpPr/>
          <p:nvPr/>
        </p:nvCxnSpPr>
        <p:spPr>
          <a:xfrm flipH="1" rot="10800000">
            <a:off x="517821" y="1017725"/>
            <a:ext cx="8143200" cy="8100"/>
          </a:xfrm>
          <a:prstGeom prst="straightConnector1">
            <a:avLst/>
          </a:prstGeom>
          <a:noFill/>
          <a:ln cap="flat" cmpd="sng" w="9525">
            <a:solidFill>
              <a:srgbClr val="CCCCCC"/>
            </a:solidFill>
            <a:prstDash val="solid"/>
            <a:round/>
            <a:headEnd len="med" w="med" type="none"/>
            <a:tailEnd len="med" w="med" type="none"/>
          </a:ln>
        </p:spPr>
      </p:cxnSp>
      <p:sp>
        <p:nvSpPr>
          <p:cNvPr id="211" name="Google Shape;211;p27"/>
          <p:cNvSpPr txBox="1"/>
          <p:nvPr/>
        </p:nvSpPr>
        <p:spPr>
          <a:xfrm>
            <a:off x="423675" y="607925"/>
            <a:ext cx="5118300" cy="409800"/>
          </a:xfrm>
          <a:prstGeom prst="rect">
            <a:avLst/>
          </a:prstGeom>
          <a:noFill/>
          <a:ln>
            <a:noFill/>
          </a:ln>
        </p:spPr>
        <p:txBody>
          <a:bodyPr anchorCtr="0" anchor="t" bIns="91425" lIns="91425" spcFirstLastPara="1" rIns="91425" wrap="square" tIns="91425">
            <a:normAutofit/>
          </a:bodyPr>
          <a:lstStyle/>
          <a:p>
            <a:pPr indent="0" lvl="0" marL="0" rtl="0" algn="l">
              <a:lnSpc>
                <a:spcPct val="80000"/>
              </a:lnSpc>
              <a:spcBef>
                <a:spcPts val="0"/>
              </a:spcBef>
              <a:spcAft>
                <a:spcPts val="0"/>
              </a:spcAft>
              <a:buNone/>
            </a:pPr>
            <a:r>
              <a:rPr b="1" lang="it" sz="1720">
                <a:solidFill>
                  <a:srgbClr val="434C51"/>
                </a:solidFill>
                <a:latin typeface="Open Sans"/>
                <a:ea typeface="Open Sans"/>
                <a:cs typeface="Open Sans"/>
                <a:sym typeface="Open Sans"/>
              </a:rPr>
              <a:t>Reinforcement learning</a:t>
            </a:r>
            <a:endParaRPr sz="1820">
              <a:solidFill>
                <a:srgbClr val="434C51"/>
              </a:solidFill>
              <a:latin typeface="Open Sans"/>
              <a:ea typeface="Open Sans"/>
              <a:cs typeface="Open Sans"/>
              <a:sym typeface="Open Sans"/>
            </a:endParaRPr>
          </a:p>
        </p:txBody>
      </p:sp>
      <p:sp>
        <p:nvSpPr>
          <p:cNvPr id="212" name="Google Shape;212;p27"/>
          <p:cNvSpPr txBox="1"/>
          <p:nvPr/>
        </p:nvSpPr>
        <p:spPr>
          <a:xfrm>
            <a:off x="913950" y="1338413"/>
            <a:ext cx="73161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it">
                <a:latin typeface="Open Sans"/>
                <a:ea typeface="Open Sans"/>
                <a:cs typeface="Open Sans"/>
                <a:sym typeface="Open Sans"/>
              </a:rPr>
              <a:t>Reinforcement Learning is a machine learning method where an agent learns optimal actions through trial and error to maximize rewards in an environment.</a:t>
            </a:r>
            <a:endParaRPr i="1">
              <a:latin typeface="Open Sans"/>
              <a:ea typeface="Open Sans"/>
              <a:cs typeface="Open Sans"/>
              <a:sym typeface="Open Sans"/>
            </a:endParaRPr>
          </a:p>
        </p:txBody>
      </p:sp>
      <p:pic>
        <p:nvPicPr>
          <p:cNvPr descr="I trained an AI in Trackmania with reinforcement learning, until I couldn't beat it. &#10;&#10;I just opened a Patreon page, where you can support this YouTube channel with a donation (link below). Between research, programming and editing, these videos take a long time to produce. Any support will help me to spend more time on that in the future ! This one in particular took up most of my time over the last six months. I hope you like the result, and I'm open to any feedback to improve the quality of these videos :) I'll post more details on the Patreon page to explain what I plan to do next.&#10;• Patreon : https://www.patreon.com/Yoshtm&#10;&#10;If you want to try these maps, you first need to have both Trackmania Nations Forever (TMNF) and TMInfinity installed. Then, you can download the maps on Trackmania Exchange (TMX). Everything is free, and you can use the links below.&#10;• TMNF : http://files.trackmaniaforever.com/tmnationsforever_setup.exe &#10;• TMInfinity: https://unlimiter.net/download &#10;• Download the maps on TMX : https://tmnf.exchange/tracksearch?query=author%3a+yoshtm&#10;&#10;Contact &#10;• Discord : yosh_tm &#10;• Twitter : https://twitter.com/yoshtm1 &#10;&#10;Special thanks to Donadigo, for TMInterface !" id="213" name="Google Shape;213;p27" title="Training an unbeatable AI in Trackmania">
            <a:hlinkClick r:id="rId3"/>
          </p:cNvPr>
          <p:cNvPicPr preferRelativeResize="0"/>
          <p:nvPr/>
        </p:nvPicPr>
        <p:blipFill>
          <a:blip r:embed="rId4">
            <a:alphaModFix/>
          </a:blip>
          <a:stretch>
            <a:fillRect/>
          </a:stretch>
        </p:blipFill>
        <p:spPr>
          <a:xfrm>
            <a:off x="522838" y="2266600"/>
            <a:ext cx="3950800" cy="2222325"/>
          </a:xfrm>
          <a:prstGeom prst="rect">
            <a:avLst/>
          </a:prstGeom>
          <a:noFill/>
          <a:ln>
            <a:noFill/>
          </a:ln>
        </p:spPr>
      </p:pic>
      <p:pic>
        <p:nvPicPr>
          <p:cNvPr id="214" name="Google Shape;214;p27"/>
          <p:cNvPicPr preferRelativeResize="0"/>
          <p:nvPr/>
        </p:nvPicPr>
        <p:blipFill rotWithShape="1">
          <a:blip r:embed="rId5">
            <a:alphaModFix/>
          </a:blip>
          <a:srcRect b="6130" l="10924" r="2443" t="9431"/>
          <a:stretch/>
        </p:blipFill>
        <p:spPr>
          <a:xfrm>
            <a:off x="4566938" y="2265250"/>
            <a:ext cx="4089075" cy="22223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28"/>
          <p:cNvSpPr/>
          <p:nvPr/>
        </p:nvSpPr>
        <p:spPr>
          <a:xfrm>
            <a:off x="0" y="-3600"/>
            <a:ext cx="9144000" cy="5150700"/>
          </a:xfrm>
          <a:prstGeom prst="rect">
            <a:avLst/>
          </a:prstGeom>
          <a:gradFill>
            <a:gsLst>
              <a:gs pos="0">
                <a:srgbClr val="ADD15C"/>
              </a:gs>
              <a:gs pos="100000">
                <a:srgbClr val="66A900"/>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220" name="Google Shape;220;p28"/>
          <p:cNvSpPr txBox="1"/>
          <p:nvPr/>
        </p:nvSpPr>
        <p:spPr>
          <a:xfrm>
            <a:off x="1537338" y="1699388"/>
            <a:ext cx="4281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a:solidFill>
                  <a:srgbClr val="FFFFFF"/>
                </a:solidFill>
                <a:latin typeface="Open Sans"/>
                <a:ea typeface="Open Sans"/>
                <a:cs typeface="Open Sans"/>
                <a:sym typeface="Open Sans"/>
              </a:rPr>
              <a:t>03.</a:t>
            </a:r>
            <a:endParaRPr>
              <a:solidFill>
                <a:srgbClr val="FFFFFF"/>
              </a:solidFill>
              <a:latin typeface="Open Sans"/>
              <a:ea typeface="Open Sans"/>
              <a:cs typeface="Open Sans"/>
              <a:sym typeface="Open Sans"/>
            </a:endParaRPr>
          </a:p>
        </p:txBody>
      </p:sp>
      <p:sp>
        <p:nvSpPr>
          <p:cNvPr id="221" name="Google Shape;221;p28"/>
          <p:cNvSpPr txBox="1"/>
          <p:nvPr/>
        </p:nvSpPr>
        <p:spPr>
          <a:xfrm>
            <a:off x="1537338" y="2128494"/>
            <a:ext cx="42813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it" sz="2000">
                <a:solidFill>
                  <a:srgbClr val="FFFFFF"/>
                </a:solidFill>
                <a:latin typeface="Open Sans"/>
                <a:ea typeface="Open Sans"/>
                <a:cs typeface="Open Sans"/>
                <a:sym typeface="Open Sans"/>
              </a:rPr>
              <a:t>Deep Learning</a:t>
            </a:r>
            <a:endParaRPr b="1" sz="2000">
              <a:solidFill>
                <a:srgbClr val="FFFFFF"/>
              </a:solidFill>
              <a:latin typeface="Open Sans"/>
              <a:ea typeface="Open Sans"/>
              <a:cs typeface="Open Sans"/>
              <a:sym typeface="Open Sans"/>
            </a:endParaRPr>
          </a:p>
        </p:txBody>
      </p:sp>
      <p:sp>
        <p:nvSpPr>
          <p:cNvPr id="222" name="Google Shape;222;p28"/>
          <p:cNvSpPr txBox="1"/>
          <p:nvPr/>
        </p:nvSpPr>
        <p:spPr>
          <a:xfrm>
            <a:off x="1537350" y="2650000"/>
            <a:ext cx="6227400" cy="794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it" sz="1200">
                <a:solidFill>
                  <a:srgbClr val="FFFFFF"/>
                </a:solidFill>
                <a:latin typeface="Open Sans"/>
                <a:ea typeface="Open Sans"/>
                <a:cs typeface="Open Sans"/>
                <a:sym typeface="Open Sans"/>
              </a:rPr>
              <a:t>In this section, we focus on Deep Learning, a subset of machine learning that utilizes neural networks with many layers. We'll examine how deep learning models can learn complex patterns and perform tasks like image and speech recognition.</a:t>
            </a:r>
            <a:endParaRPr sz="1200">
              <a:solidFill>
                <a:srgbClr val="FFFFFF"/>
              </a:solidFill>
              <a:latin typeface="Open Sans"/>
              <a:ea typeface="Open Sans"/>
              <a:cs typeface="Open Sans"/>
              <a:sym typeface="Open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29"/>
          <p:cNvSpPr txBox="1"/>
          <p:nvPr/>
        </p:nvSpPr>
        <p:spPr>
          <a:xfrm>
            <a:off x="423675" y="379400"/>
            <a:ext cx="6077100" cy="40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t" sz="1238">
                <a:solidFill>
                  <a:srgbClr val="87BC52"/>
                </a:solidFill>
                <a:latin typeface="Open Sans"/>
                <a:ea typeface="Open Sans"/>
                <a:cs typeface="Open Sans"/>
                <a:sym typeface="Open Sans"/>
              </a:rPr>
              <a:t>Deep Learning</a:t>
            </a:r>
            <a:endParaRPr sz="1238">
              <a:solidFill>
                <a:srgbClr val="87BC52"/>
              </a:solidFill>
              <a:latin typeface="Open Sans"/>
              <a:ea typeface="Open Sans"/>
              <a:cs typeface="Open Sans"/>
              <a:sym typeface="Open Sans"/>
            </a:endParaRPr>
          </a:p>
        </p:txBody>
      </p:sp>
      <p:cxnSp>
        <p:nvCxnSpPr>
          <p:cNvPr id="228" name="Google Shape;228;p29"/>
          <p:cNvCxnSpPr/>
          <p:nvPr/>
        </p:nvCxnSpPr>
        <p:spPr>
          <a:xfrm flipH="1" rot="10800000">
            <a:off x="517821" y="1017725"/>
            <a:ext cx="8143200" cy="8100"/>
          </a:xfrm>
          <a:prstGeom prst="straightConnector1">
            <a:avLst/>
          </a:prstGeom>
          <a:noFill/>
          <a:ln cap="flat" cmpd="sng" w="9525">
            <a:solidFill>
              <a:srgbClr val="CCCCCC"/>
            </a:solidFill>
            <a:prstDash val="solid"/>
            <a:round/>
            <a:headEnd len="med" w="med" type="none"/>
            <a:tailEnd len="med" w="med" type="none"/>
          </a:ln>
        </p:spPr>
      </p:cxnSp>
      <p:sp>
        <p:nvSpPr>
          <p:cNvPr id="229" name="Google Shape;229;p29"/>
          <p:cNvSpPr txBox="1"/>
          <p:nvPr/>
        </p:nvSpPr>
        <p:spPr>
          <a:xfrm>
            <a:off x="423675" y="607925"/>
            <a:ext cx="5118300" cy="409800"/>
          </a:xfrm>
          <a:prstGeom prst="rect">
            <a:avLst/>
          </a:prstGeom>
          <a:noFill/>
          <a:ln>
            <a:noFill/>
          </a:ln>
        </p:spPr>
        <p:txBody>
          <a:bodyPr anchorCtr="0" anchor="t" bIns="91425" lIns="91425" spcFirstLastPara="1" rIns="91425" wrap="square" tIns="91425">
            <a:normAutofit/>
          </a:bodyPr>
          <a:lstStyle/>
          <a:p>
            <a:pPr indent="0" lvl="0" marL="0" rtl="0" algn="l">
              <a:lnSpc>
                <a:spcPct val="80000"/>
              </a:lnSpc>
              <a:spcBef>
                <a:spcPts val="0"/>
              </a:spcBef>
              <a:spcAft>
                <a:spcPts val="0"/>
              </a:spcAft>
              <a:buNone/>
            </a:pPr>
            <a:r>
              <a:rPr b="1" lang="it" sz="1720">
                <a:solidFill>
                  <a:srgbClr val="434C51"/>
                </a:solidFill>
                <a:latin typeface="Open Sans"/>
                <a:ea typeface="Open Sans"/>
                <a:cs typeface="Open Sans"/>
                <a:sym typeface="Open Sans"/>
              </a:rPr>
              <a:t>Neural Networks (NNs)</a:t>
            </a:r>
            <a:endParaRPr b="1" sz="1720">
              <a:solidFill>
                <a:srgbClr val="434C51"/>
              </a:solidFill>
              <a:latin typeface="Open Sans"/>
              <a:ea typeface="Open Sans"/>
              <a:cs typeface="Open Sans"/>
              <a:sym typeface="Open Sans"/>
            </a:endParaRPr>
          </a:p>
        </p:txBody>
      </p:sp>
      <p:pic>
        <p:nvPicPr>
          <p:cNvPr id="230" name="Google Shape;230;p29"/>
          <p:cNvPicPr preferRelativeResize="0"/>
          <p:nvPr/>
        </p:nvPicPr>
        <p:blipFill rotWithShape="1">
          <a:blip r:embed="rId3">
            <a:alphaModFix/>
          </a:blip>
          <a:srcRect b="7194" l="2018" r="0" t="8267"/>
          <a:stretch/>
        </p:blipFill>
        <p:spPr>
          <a:xfrm>
            <a:off x="2077410" y="2358050"/>
            <a:ext cx="4989184" cy="2425976"/>
          </a:xfrm>
          <a:prstGeom prst="rect">
            <a:avLst/>
          </a:prstGeom>
          <a:noFill/>
          <a:ln>
            <a:noFill/>
          </a:ln>
        </p:spPr>
      </p:pic>
      <p:sp>
        <p:nvSpPr>
          <p:cNvPr id="231" name="Google Shape;231;p29"/>
          <p:cNvSpPr txBox="1"/>
          <p:nvPr/>
        </p:nvSpPr>
        <p:spPr>
          <a:xfrm>
            <a:off x="517825" y="1395913"/>
            <a:ext cx="81432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it">
                <a:latin typeface="Open Sans"/>
                <a:ea typeface="Open Sans"/>
                <a:cs typeface="Open Sans"/>
                <a:sym typeface="Open Sans"/>
              </a:rPr>
              <a:t>A computational model inspired by the human brain's structure, and consists of layers of interconnected nodes or neurons that process and transmit signals to solve tasks.</a:t>
            </a:r>
            <a:endParaRPr>
              <a:latin typeface="Open Sans"/>
              <a:ea typeface="Open Sans"/>
              <a:cs typeface="Open Sans"/>
              <a:sym typeface="Open Sans"/>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30"/>
          <p:cNvSpPr txBox="1"/>
          <p:nvPr/>
        </p:nvSpPr>
        <p:spPr>
          <a:xfrm>
            <a:off x="423675" y="379400"/>
            <a:ext cx="6077100" cy="40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t" sz="1238">
                <a:solidFill>
                  <a:srgbClr val="87BC52"/>
                </a:solidFill>
                <a:latin typeface="Open Sans"/>
                <a:ea typeface="Open Sans"/>
                <a:cs typeface="Open Sans"/>
                <a:sym typeface="Open Sans"/>
              </a:rPr>
              <a:t>Deep Learning</a:t>
            </a:r>
            <a:endParaRPr sz="1238">
              <a:solidFill>
                <a:srgbClr val="87BC52"/>
              </a:solidFill>
              <a:latin typeface="Open Sans"/>
              <a:ea typeface="Open Sans"/>
              <a:cs typeface="Open Sans"/>
              <a:sym typeface="Open Sans"/>
            </a:endParaRPr>
          </a:p>
        </p:txBody>
      </p:sp>
      <p:cxnSp>
        <p:nvCxnSpPr>
          <p:cNvPr id="237" name="Google Shape;237;p30"/>
          <p:cNvCxnSpPr/>
          <p:nvPr/>
        </p:nvCxnSpPr>
        <p:spPr>
          <a:xfrm flipH="1" rot="10800000">
            <a:off x="517821" y="1017725"/>
            <a:ext cx="8143200" cy="8100"/>
          </a:xfrm>
          <a:prstGeom prst="straightConnector1">
            <a:avLst/>
          </a:prstGeom>
          <a:noFill/>
          <a:ln cap="flat" cmpd="sng" w="9525">
            <a:solidFill>
              <a:srgbClr val="CCCCCC"/>
            </a:solidFill>
            <a:prstDash val="solid"/>
            <a:round/>
            <a:headEnd len="med" w="med" type="none"/>
            <a:tailEnd len="med" w="med" type="none"/>
          </a:ln>
        </p:spPr>
      </p:cxnSp>
      <p:sp>
        <p:nvSpPr>
          <p:cNvPr id="238" name="Google Shape;238;p30"/>
          <p:cNvSpPr txBox="1"/>
          <p:nvPr/>
        </p:nvSpPr>
        <p:spPr>
          <a:xfrm>
            <a:off x="423675" y="607925"/>
            <a:ext cx="5118300" cy="409800"/>
          </a:xfrm>
          <a:prstGeom prst="rect">
            <a:avLst/>
          </a:prstGeom>
          <a:noFill/>
          <a:ln>
            <a:noFill/>
          </a:ln>
        </p:spPr>
        <p:txBody>
          <a:bodyPr anchorCtr="0" anchor="t" bIns="91425" lIns="91425" spcFirstLastPara="1" rIns="91425" wrap="square" tIns="91425">
            <a:normAutofit fontScale="85000"/>
          </a:bodyPr>
          <a:lstStyle/>
          <a:p>
            <a:pPr indent="0" lvl="0" marL="0" rtl="0" algn="l">
              <a:lnSpc>
                <a:spcPct val="80000"/>
              </a:lnSpc>
              <a:spcBef>
                <a:spcPts val="0"/>
              </a:spcBef>
              <a:spcAft>
                <a:spcPts val="0"/>
              </a:spcAft>
              <a:buNone/>
            </a:pPr>
            <a:r>
              <a:rPr lang="it" sz="1720">
                <a:solidFill>
                  <a:srgbClr val="434C51"/>
                </a:solidFill>
                <a:latin typeface="Open Sans"/>
                <a:ea typeface="Open Sans"/>
                <a:cs typeface="Open Sans"/>
                <a:sym typeface="Open Sans"/>
              </a:rPr>
              <a:t>Convolutional Neural Networks:</a:t>
            </a:r>
            <a:r>
              <a:rPr b="1" lang="it" sz="1720">
                <a:solidFill>
                  <a:srgbClr val="434C51"/>
                </a:solidFill>
                <a:latin typeface="Open Sans"/>
                <a:ea typeface="Open Sans"/>
                <a:cs typeface="Open Sans"/>
                <a:sym typeface="Open Sans"/>
              </a:rPr>
              <a:t> </a:t>
            </a:r>
            <a:r>
              <a:rPr b="1" i="1" lang="it" sz="1720">
                <a:solidFill>
                  <a:srgbClr val="434C51"/>
                </a:solidFill>
                <a:latin typeface="Open Sans"/>
                <a:ea typeface="Open Sans"/>
                <a:cs typeface="Open Sans"/>
                <a:sym typeface="Open Sans"/>
              </a:rPr>
              <a:t>What is a convolution</a:t>
            </a:r>
            <a:endParaRPr b="1" i="1" sz="1720">
              <a:solidFill>
                <a:srgbClr val="434C51"/>
              </a:solidFill>
              <a:latin typeface="Open Sans"/>
              <a:ea typeface="Open Sans"/>
              <a:cs typeface="Open Sans"/>
              <a:sym typeface="Open Sans"/>
            </a:endParaRPr>
          </a:p>
        </p:txBody>
      </p:sp>
      <p:pic>
        <p:nvPicPr>
          <p:cNvPr id="239" name="Google Shape;239;p30"/>
          <p:cNvPicPr preferRelativeResize="0"/>
          <p:nvPr/>
        </p:nvPicPr>
        <p:blipFill>
          <a:blip r:embed="rId3">
            <a:alphaModFix/>
          </a:blip>
          <a:stretch>
            <a:fillRect/>
          </a:stretch>
        </p:blipFill>
        <p:spPr>
          <a:xfrm>
            <a:off x="2370575" y="2358050"/>
            <a:ext cx="4402838" cy="2476600"/>
          </a:xfrm>
          <a:prstGeom prst="rect">
            <a:avLst/>
          </a:prstGeom>
          <a:noFill/>
          <a:ln>
            <a:noFill/>
          </a:ln>
        </p:spPr>
      </p:pic>
      <p:sp>
        <p:nvSpPr>
          <p:cNvPr id="240" name="Google Shape;240;p30"/>
          <p:cNvSpPr txBox="1"/>
          <p:nvPr/>
        </p:nvSpPr>
        <p:spPr>
          <a:xfrm>
            <a:off x="517825" y="1395913"/>
            <a:ext cx="81432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it">
                <a:solidFill>
                  <a:schemeClr val="dk1"/>
                </a:solidFill>
                <a:latin typeface="Open Sans"/>
                <a:ea typeface="Open Sans"/>
                <a:cs typeface="Open Sans"/>
                <a:sym typeface="Open Sans"/>
              </a:rPr>
              <a:t>Convolution involves sliding a smaller array, known as a kernel or filter, over a larger array (the input signal or image) to produce a new array called the convolved feature or feature map.</a:t>
            </a:r>
            <a:endParaRPr>
              <a:latin typeface="Open Sans"/>
              <a:ea typeface="Open Sans"/>
              <a:cs typeface="Open Sans"/>
              <a:sym typeface="Open Sans"/>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31"/>
          <p:cNvSpPr txBox="1"/>
          <p:nvPr/>
        </p:nvSpPr>
        <p:spPr>
          <a:xfrm>
            <a:off x="423675" y="379400"/>
            <a:ext cx="6077100" cy="40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t" sz="1238">
                <a:solidFill>
                  <a:srgbClr val="87BC52"/>
                </a:solidFill>
                <a:latin typeface="Open Sans"/>
                <a:ea typeface="Open Sans"/>
                <a:cs typeface="Open Sans"/>
                <a:sym typeface="Open Sans"/>
              </a:rPr>
              <a:t>Deep Learning</a:t>
            </a:r>
            <a:endParaRPr sz="1238">
              <a:solidFill>
                <a:srgbClr val="87BC52"/>
              </a:solidFill>
              <a:latin typeface="Open Sans"/>
              <a:ea typeface="Open Sans"/>
              <a:cs typeface="Open Sans"/>
              <a:sym typeface="Open Sans"/>
            </a:endParaRPr>
          </a:p>
        </p:txBody>
      </p:sp>
      <p:cxnSp>
        <p:nvCxnSpPr>
          <p:cNvPr id="246" name="Google Shape;246;p31"/>
          <p:cNvCxnSpPr/>
          <p:nvPr/>
        </p:nvCxnSpPr>
        <p:spPr>
          <a:xfrm flipH="1" rot="10800000">
            <a:off x="517821" y="1017725"/>
            <a:ext cx="8143200" cy="8100"/>
          </a:xfrm>
          <a:prstGeom prst="straightConnector1">
            <a:avLst/>
          </a:prstGeom>
          <a:noFill/>
          <a:ln cap="flat" cmpd="sng" w="9525">
            <a:solidFill>
              <a:srgbClr val="CCCCCC"/>
            </a:solidFill>
            <a:prstDash val="solid"/>
            <a:round/>
            <a:headEnd len="med" w="med" type="none"/>
            <a:tailEnd len="med" w="med" type="none"/>
          </a:ln>
        </p:spPr>
      </p:cxnSp>
      <p:sp>
        <p:nvSpPr>
          <p:cNvPr id="247" name="Google Shape;247;p31"/>
          <p:cNvSpPr txBox="1"/>
          <p:nvPr/>
        </p:nvSpPr>
        <p:spPr>
          <a:xfrm>
            <a:off x="423675" y="607925"/>
            <a:ext cx="5118300" cy="409800"/>
          </a:xfrm>
          <a:prstGeom prst="rect">
            <a:avLst/>
          </a:prstGeom>
          <a:noFill/>
          <a:ln>
            <a:noFill/>
          </a:ln>
        </p:spPr>
        <p:txBody>
          <a:bodyPr anchorCtr="0" anchor="t" bIns="91425" lIns="91425" spcFirstLastPara="1" rIns="91425" wrap="square" tIns="91425">
            <a:normAutofit/>
          </a:bodyPr>
          <a:lstStyle/>
          <a:p>
            <a:pPr indent="0" lvl="0" marL="0" rtl="0" algn="l">
              <a:lnSpc>
                <a:spcPct val="80000"/>
              </a:lnSpc>
              <a:spcBef>
                <a:spcPts val="0"/>
              </a:spcBef>
              <a:spcAft>
                <a:spcPts val="0"/>
              </a:spcAft>
              <a:buNone/>
            </a:pPr>
            <a:r>
              <a:rPr b="1" lang="it" sz="1720">
                <a:solidFill>
                  <a:srgbClr val="434C51"/>
                </a:solidFill>
                <a:latin typeface="Open Sans"/>
                <a:ea typeface="Open Sans"/>
                <a:cs typeface="Open Sans"/>
                <a:sym typeface="Open Sans"/>
              </a:rPr>
              <a:t>Convolutional Neural Networks (CNNs)</a:t>
            </a:r>
            <a:endParaRPr b="1" sz="1720">
              <a:solidFill>
                <a:srgbClr val="434C51"/>
              </a:solidFill>
              <a:latin typeface="Open Sans"/>
              <a:ea typeface="Open Sans"/>
              <a:cs typeface="Open Sans"/>
              <a:sym typeface="Open Sans"/>
            </a:endParaRPr>
          </a:p>
        </p:txBody>
      </p:sp>
      <p:pic>
        <p:nvPicPr>
          <p:cNvPr id="248" name="Google Shape;248;p31"/>
          <p:cNvPicPr preferRelativeResize="0"/>
          <p:nvPr/>
        </p:nvPicPr>
        <p:blipFill rotWithShape="1">
          <a:blip r:embed="rId3">
            <a:alphaModFix/>
          </a:blip>
          <a:srcRect b="0" l="0" r="0" t="16170"/>
          <a:stretch/>
        </p:blipFill>
        <p:spPr>
          <a:xfrm>
            <a:off x="517825" y="1477131"/>
            <a:ext cx="8143200" cy="3208438"/>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14"/>
          <p:cNvSpPr txBox="1"/>
          <p:nvPr/>
        </p:nvSpPr>
        <p:spPr>
          <a:xfrm>
            <a:off x="3917075" y="607925"/>
            <a:ext cx="4914900" cy="409800"/>
          </a:xfrm>
          <a:prstGeom prst="rect">
            <a:avLst/>
          </a:prstGeom>
          <a:noFill/>
          <a:ln>
            <a:noFill/>
          </a:ln>
        </p:spPr>
        <p:txBody>
          <a:bodyPr anchorCtr="0" anchor="t" bIns="91425" lIns="91425" spcFirstLastPara="1" rIns="91425" wrap="square" tIns="91425">
            <a:normAutofit lnSpcReduction="20000"/>
          </a:bodyPr>
          <a:lstStyle/>
          <a:p>
            <a:pPr indent="0" lvl="0" marL="0" rtl="0" algn="l">
              <a:spcBef>
                <a:spcPts val="0"/>
              </a:spcBef>
              <a:spcAft>
                <a:spcPts val="0"/>
              </a:spcAft>
              <a:buNone/>
            </a:pPr>
            <a:r>
              <a:rPr b="1" lang="it" sz="1820">
                <a:solidFill>
                  <a:srgbClr val="434C51"/>
                </a:solidFill>
                <a:latin typeface="Open Sans"/>
                <a:ea typeface="Open Sans"/>
                <a:cs typeface="Open Sans"/>
                <a:sym typeface="Open Sans"/>
              </a:rPr>
              <a:t>Table of contents</a:t>
            </a:r>
            <a:endParaRPr b="1" sz="1820">
              <a:solidFill>
                <a:srgbClr val="434C51"/>
              </a:solidFill>
              <a:latin typeface="Open Sans"/>
              <a:ea typeface="Open Sans"/>
              <a:cs typeface="Open Sans"/>
              <a:sym typeface="Open Sans"/>
            </a:endParaRPr>
          </a:p>
        </p:txBody>
      </p:sp>
      <p:cxnSp>
        <p:nvCxnSpPr>
          <p:cNvPr id="66" name="Google Shape;66;p14"/>
          <p:cNvCxnSpPr/>
          <p:nvPr/>
        </p:nvCxnSpPr>
        <p:spPr>
          <a:xfrm>
            <a:off x="4006275" y="1017725"/>
            <a:ext cx="4660500" cy="0"/>
          </a:xfrm>
          <a:prstGeom prst="straightConnector1">
            <a:avLst/>
          </a:prstGeom>
          <a:noFill/>
          <a:ln cap="flat" cmpd="sng" w="9525">
            <a:solidFill>
              <a:srgbClr val="CCCCCC"/>
            </a:solidFill>
            <a:prstDash val="solid"/>
            <a:round/>
            <a:headEnd len="med" w="med" type="none"/>
            <a:tailEnd len="med" w="med" type="none"/>
          </a:ln>
        </p:spPr>
      </p:cxnSp>
      <p:sp>
        <p:nvSpPr>
          <p:cNvPr id="67" name="Google Shape;67;p14"/>
          <p:cNvSpPr txBox="1"/>
          <p:nvPr/>
        </p:nvSpPr>
        <p:spPr>
          <a:xfrm>
            <a:off x="3917075" y="379400"/>
            <a:ext cx="4914900" cy="40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t" sz="1238">
                <a:solidFill>
                  <a:srgbClr val="87BC52"/>
                </a:solidFill>
                <a:latin typeface="Open Sans"/>
                <a:ea typeface="Open Sans"/>
                <a:cs typeface="Open Sans"/>
                <a:sym typeface="Open Sans"/>
              </a:rPr>
              <a:t>Opening</a:t>
            </a:r>
            <a:endParaRPr sz="1238">
              <a:solidFill>
                <a:srgbClr val="87BC52"/>
              </a:solidFill>
              <a:latin typeface="Open Sans"/>
              <a:ea typeface="Open Sans"/>
              <a:cs typeface="Open Sans"/>
              <a:sym typeface="Open Sans"/>
            </a:endParaRPr>
          </a:p>
        </p:txBody>
      </p:sp>
      <p:sp>
        <p:nvSpPr>
          <p:cNvPr id="68" name="Google Shape;68;p14"/>
          <p:cNvSpPr/>
          <p:nvPr/>
        </p:nvSpPr>
        <p:spPr>
          <a:xfrm>
            <a:off x="-7425" y="0"/>
            <a:ext cx="3536100" cy="5151000"/>
          </a:xfrm>
          <a:prstGeom prst="rect">
            <a:avLst/>
          </a:prstGeom>
          <a:gradFill>
            <a:gsLst>
              <a:gs pos="0">
                <a:srgbClr val="ADD15C"/>
              </a:gs>
              <a:gs pos="100000">
                <a:srgbClr val="66A900"/>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nvGrpSpPr>
          <p:cNvPr id="69" name="Google Shape;69;p14"/>
          <p:cNvGrpSpPr/>
          <p:nvPr/>
        </p:nvGrpSpPr>
        <p:grpSpPr>
          <a:xfrm>
            <a:off x="3923337" y="1421150"/>
            <a:ext cx="4875318" cy="375300"/>
            <a:chOff x="3917075" y="1421150"/>
            <a:chExt cx="4952075" cy="375300"/>
          </a:xfrm>
        </p:grpSpPr>
        <p:cxnSp>
          <p:nvCxnSpPr>
            <p:cNvPr id="70" name="Google Shape;70;p14"/>
            <p:cNvCxnSpPr/>
            <p:nvPr/>
          </p:nvCxnSpPr>
          <p:spPr>
            <a:xfrm>
              <a:off x="4013725" y="1796438"/>
              <a:ext cx="4763700" cy="0"/>
            </a:xfrm>
            <a:prstGeom prst="straightConnector1">
              <a:avLst/>
            </a:prstGeom>
            <a:noFill/>
            <a:ln cap="flat" cmpd="sng" w="9525">
              <a:solidFill>
                <a:srgbClr val="000000"/>
              </a:solidFill>
              <a:prstDash val="solid"/>
              <a:round/>
              <a:headEnd len="med" w="med" type="none"/>
              <a:tailEnd len="med" w="med" type="none"/>
            </a:ln>
          </p:spPr>
        </p:cxnSp>
        <p:sp>
          <p:nvSpPr>
            <p:cNvPr id="71" name="Google Shape;71;p14"/>
            <p:cNvSpPr txBox="1"/>
            <p:nvPr/>
          </p:nvSpPr>
          <p:spPr>
            <a:xfrm>
              <a:off x="3917075" y="1421150"/>
              <a:ext cx="2326500" cy="3753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Clr>
                  <a:srgbClr val="999999"/>
                </a:buClr>
                <a:buSzPts val="1200"/>
                <a:buAutoNum type="arabicPeriod"/>
              </a:pPr>
              <a:r>
                <a:rPr lang="it" sz="1238">
                  <a:solidFill>
                    <a:srgbClr val="000000"/>
                  </a:solidFill>
                  <a:latin typeface="Open Sans"/>
                  <a:ea typeface="Open Sans"/>
                  <a:cs typeface="Open Sans"/>
                  <a:sym typeface="Open Sans"/>
                </a:rPr>
                <a:t>Introduction</a:t>
              </a:r>
              <a:endParaRPr/>
            </a:p>
          </p:txBody>
        </p:sp>
        <p:sp>
          <p:nvSpPr>
            <p:cNvPr id="72" name="Google Shape;72;p14"/>
            <p:cNvSpPr txBox="1"/>
            <p:nvPr/>
          </p:nvSpPr>
          <p:spPr>
            <a:xfrm>
              <a:off x="6542650" y="1439450"/>
              <a:ext cx="2326500" cy="338700"/>
            </a:xfrm>
            <a:prstGeom prst="rect">
              <a:avLst/>
            </a:prstGeom>
            <a:noFill/>
            <a:ln>
              <a:noFill/>
            </a:ln>
          </p:spPr>
          <p:txBody>
            <a:bodyPr anchorCtr="0" anchor="t" bIns="91425" lIns="91425" spcFirstLastPara="1" rIns="91425" wrap="square" tIns="91425">
              <a:spAutoFit/>
            </a:bodyPr>
            <a:lstStyle/>
            <a:p>
              <a:pPr indent="0" lvl="0" marL="457200" rtl="0" algn="r">
                <a:spcBef>
                  <a:spcPts val="0"/>
                </a:spcBef>
                <a:spcAft>
                  <a:spcPts val="0"/>
                </a:spcAft>
                <a:buNone/>
              </a:pPr>
              <a:r>
                <a:rPr lang="it" sz="1000"/>
                <a:t>3</a:t>
              </a:r>
              <a:endParaRPr sz="1000"/>
            </a:p>
          </p:txBody>
        </p:sp>
      </p:grpSp>
      <p:grpSp>
        <p:nvGrpSpPr>
          <p:cNvPr id="73" name="Google Shape;73;p14"/>
          <p:cNvGrpSpPr/>
          <p:nvPr/>
        </p:nvGrpSpPr>
        <p:grpSpPr>
          <a:xfrm>
            <a:off x="3923337" y="4273125"/>
            <a:ext cx="4875318" cy="375300"/>
            <a:chOff x="3917075" y="1421150"/>
            <a:chExt cx="4952075" cy="375300"/>
          </a:xfrm>
        </p:grpSpPr>
        <p:cxnSp>
          <p:nvCxnSpPr>
            <p:cNvPr id="74" name="Google Shape;74;p14"/>
            <p:cNvCxnSpPr/>
            <p:nvPr/>
          </p:nvCxnSpPr>
          <p:spPr>
            <a:xfrm>
              <a:off x="4013725" y="1796438"/>
              <a:ext cx="4763700" cy="0"/>
            </a:xfrm>
            <a:prstGeom prst="straightConnector1">
              <a:avLst/>
            </a:prstGeom>
            <a:noFill/>
            <a:ln cap="flat" cmpd="sng" w="9525">
              <a:solidFill>
                <a:srgbClr val="000000"/>
              </a:solidFill>
              <a:prstDash val="solid"/>
              <a:round/>
              <a:headEnd len="med" w="med" type="none"/>
              <a:tailEnd len="med" w="med" type="none"/>
            </a:ln>
          </p:spPr>
        </p:cxnSp>
        <p:sp>
          <p:nvSpPr>
            <p:cNvPr id="75" name="Google Shape;75;p14"/>
            <p:cNvSpPr txBox="1"/>
            <p:nvPr/>
          </p:nvSpPr>
          <p:spPr>
            <a:xfrm>
              <a:off x="3917075" y="1421150"/>
              <a:ext cx="2326500" cy="375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sz="1238">
                  <a:solidFill>
                    <a:srgbClr val="999999"/>
                  </a:solidFill>
                  <a:latin typeface="Open Sans"/>
                  <a:ea typeface="Open Sans"/>
                  <a:cs typeface="Open Sans"/>
                  <a:sym typeface="Open Sans"/>
                </a:rPr>
                <a:t>05.</a:t>
              </a:r>
              <a:r>
                <a:rPr lang="it" sz="1238">
                  <a:solidFill>
                    <a:srgbClr val="000000"/>
                  </a:solidFill>
                  <a:latin typeface="Open Sans"/>
                  <a:ea typeface="Open Sans"/>
                  <a:cs typeface="Open Sans"/>
                  <a:sym typeface="Open Sans"/>
                </a:rPr>
                <a:t>	</a:t>
              </a:r>
              <a:r>
                <a:rPr lang="it" sz="1238">
                  <a:latin typeface="Open Sans"/>
                  <a:ea typeface="Open Sans"/>
                  <a:cs typeface="Open Sans"/>
                  <a:sym typeface="Open Sans"/>
                </a:rPr>
                <a:t>Applications</a:t>
              </a:r>
              <a:endParaRPr/>
            </a:p>
          </p:txBody>
        </p:sp>
        <p:sp>
          <p:nvSpPr>
            <p:cNvPr id="76" name="Google Shape;76;p14"/>
            <p:cNvSpPr txBox="1"/>
            <p:nvPr/>
          </p:nvSpPr>
          <p:spPr>
            <a:xfrm>
              <a:off x="6542650" y="1439450"/>
              <a:ext cx="2326500" cy="338700"/>
            </a:xfrm>
            <a:prstGeom prst="rect">
              <a:avLst/>
            </a:prstGeom>
            <a:noFill/>
            <a:ln>
              <a:noFill/>
            </a:ln>
          </p:spPr>
          <p:txBody>
            <a:bodyPr anchorCtr="0" anchor="t" bIns="91425" lIns="91425" spcFirstLastPara="1" rIns="91425" wrap="square" tIns="91425">
              <a:spAutoFit/>
            </a:bodyPr>
            <a:lstStyle/>
            <a:p>
              <a:pPr indent="0" lvl="0" marL="457200" rtl="0" algn="r">
                <a:spcBef>
                  <a:spcPts val="0"/>
                </a:spcBef>
                <a:spcAft>
                  <a:spcPts val="0"/>
                </a:spcAft>
                <a:buNone/>
              </a:pPr>
              <a:r>
                <a:rPr lang="it" sz="1000"/>
                <a:t>38</a:t>
              </a:r>
              <a:endParaRPr sz="1000"/>
            </a:p>
          </p:txBody>
        </p:sp>
      </p:grpSp>
      <p:grpSp>
        <p:nvGrpSpPr>
          <p:cNvPr id="77" name="Google Shape;77;p14"/>
          <p:cNvGrpSpPr/>
          <p:nvPr/>
        </p:nvGrpSpPr>
        <p:grpSpPr>
          <a:xfrm>
            <a:off x="3923337" y="3560131"/>
            <a:ext cx="4875318" cy="375300"/>
            <a:chOff x="3917075" y="1421150"/>
            <a:chExt cx="4952075" cy="375300"/>
          </a:xfrm>
        </p:grpSpPr>
        <p:cxnSp>
          <p:nvCxnSpPr>
            <p:cNvPr id="78" name="Google Shape;78;p14"/>
            <p:cNvCxnSpPr/>
            <p:nvPr/>
          </p:nvCxnSpPr>
          <p:spPr>
            <a:xfrm>
              <a:off x="4013725" y="1796438"/>
              <a:ext cx="4763700" cy="0"/>
            </a:xfrm>
            <a:prstGeom prst="straightConnector1">
              <a:avLst/>
            </a:prstGeom>
            <a:noFill/>
            <a:ln cap="flat" cmpd="sng" w="9525">
              <a:solidFill>
                <a:srgbClr val="000000"/>
              </a:solidFill>
              <a:prstDash val="solid"/>
              <a:round/>
              <a:headEnd len="med" w="med" type="none"/>
              <a:tailEnd len="med" w="med" type="none"/>
            </a:ln>
          </p:spPr>
        </p:cxnSp>
        <p:sp>
          <p:nvSpPr>
            <p:cNvPr id="79" name="Google Shape;79;p14"/>
            <p:cNvSpPr txBox="1"/>
            <p:nvPr/>
          </p:nvSpPr>
          <p:spPr>
            <a:xfrm>
              <a:off x="3917075" y="1421150"/>
              <a:ext cx="2326500" cy="375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sz="1238">
                  <a:solidFill>
                    <a:srgbClr val="999999"/>
                  </a:solidFill>
                  <a:latin typeface="Open Sans"/>
                  <a:ea typeface="Open Sans"/>
                  <a:cs typeface="Open Sans"/>
                  <a:sym typeface="Open Sans"/>
                </a:rPr>
                <a:t>04.</a:t>
              </a:r>
              <a:r>
                <a:rPr lang="it" sz="1238">
                  <a:solidFill>
                    <a:srgbClr val="000000"/>
                  </a:solidFill>
                  <a:latin typeface="Open Sans"/>
                  <a:ea typeface="Open Sans"/>
                  <a:cs typeface="Open Sans"/>
                  <a:sym typeface="Open Sans"/>
                </a:rPr>
                <a:t>	</a:t>
              </a:r>
              <a:r>
                <a:rPr lang="it" sz="1238">
                  <a:latin typeface="Open Sans"/>
                  <a:ea typeface="Open Sans"/>
                  <a:cs typeface="Open Sans"/>
                  <a:sym typeface="Open Sans"/>
                </a:rPr>
                <a:t>Training</a:t>
              </a:r>
              <a:endParaRPr/>
            </a:p>
          </p:txBody>
        </p:sp>
        <p:sp>
          <p:nvSpPr>
            <p:cNvPr id="80" name="Google Shape;80;p14"/>
            <p:cNvSpPr txBox="1"/>
            <p:nvPr/>
          </p:nvSpPr>
          <p:spPr>
            <a:xfrm>
              <a:off x="6542650" y="1439450"/>
              <a:ext cx="2326500" cy="338700"/>
            </a:xfrm>
            <a:prstGeom prst="rect">
              <a:avLst/>
            </a:prstGeom>
            <a:noFill/>
            <a:ln>
              <a:noFill/>
            </a:ln>
          </p:spPr>
          <p:txBody>
            <a:bodyPr anchorCtr="0" anchor="t" bIns="91425" lIns="91425" spcFirstLastPara="1" rIns="91425" wrap="square" tIns="91425">
              <a:spAutoFit/>
            </a:bodyPr>
            <a:lstStyle/>
            <a:p>
              <a:pPr indent="0" lvl="0" marL="457200" rtl="0" algn="r">
                <a:spcBef>
                  <a:spcPts val="0"/>
                </a:spcBef>
                <a:spcAft>
                  <a:spcPts val="0"/>
                </a:spcAft>
                <a:buNone/>
              </a:pPr>
              <a:r>
                <a:rPr lang="it" sz="1000"/>
                <a:t>26</a:t>
              </a:r>
              <a:endParaRPr sz="1000"/>
            </a:p>
          </p:txBody>
        </p:sp>
      </p:grpSp>
      <p:grpSp>
        <p:nvGrpSpPr>
          <p:cNvPr id="81" name="Google Shape;81;p14"/>
          <p:cNvGrpSpPr/>
          <p:nvPr/>
        </p:nvGrpSpPr>
        <p:grpSpPr>
          <a:xfrm>
            <a:off x="3923337" y="2847138"/>
            <a:ext cx="4875318" cy="375300"/>
            <a:chOff x="3917075" y="1421150"/>
            <a:chExt cx="4952075" cy="375300"/>
          </a:xfrm>
        </p:grpSpPr>
        <p:cxnSp>
          <p:nvCxnSpPr>
            <p:cNvPr id="82" name="Google Shape;82;p14"/>
            <p:cNvCxnSpPr/>
            <p:nvPr/>
          </p:nvCxnSpPr>
          <p:spPr>
            <a:xfrm>
              <a:off x="4013725" y="1796438"/>
              <a:ext cx="4763700" cy="0"/>
            </a:xfrm>
            <a:prstGeom prst="straightConnector1">
              <a:avLst/>
            </a:prstGeom>
            <a:noFill/>
            <a:ln cap="flat" cmpd="sng" w="9525">
              <a:solidFill>
                <a:srgbClr val="000000"/>
              </a:solidFill>
              <a:prstDash val="solid"/>
              <a:round/>
              <a:headEnd len="med" w="med" type="none"/>
              <a:tailEnd len="med" w="med" type="none"/>
            </a:ln>
          </p:spPr>
        </p:cxnSp>
        <p:sp>
          <p:nvSpPr>
            <p:cNvPr id="83" name="Google Shape;83;p14"/>
            <p:cNvSpPr txBox="1"/>
            <p:nvPr/>
          </p:nvSpPr>
          <p:spPr>
            <a:xfrm>
              <a:off x="3917075" y="1421150"/>
              <a:ext cx="2326500" cy="375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sz="1238">
                  <a:solidFill>
                    <a:srgbClr val="999999"/>
                  </a:solidFill>
                  <a:latin typeface="Open Sans"/>
                  <a:ea typeface="Open Sans"/>
                  <a:cs typeface="Open Sans"/>
                  <a:sym typeface="Open Sans"/>
                </a:rPr>
                <a:t>03.</a:t>
              </a:r>
              <a:r>
                <a:rPr lang="it" sz="1238">
                  <a:solidFill>
                    <a:srgbClr val="000000"/>
                  </a:solidFill>
                  <a:latin typeface="Open Sans"/>
                  <a:ea typeface="Open Sans"/>
                  <a:cs typeface="Open Sans"/>
                  <a:sym typeface="Open Sans"/>
                </a:rPr>
                <a:t>	</a:t>
              </a:r>
              <a:r>
                <a:rPr lang="it" sz="1238">
                  <a:latin typeface="Open Sans"/>
                  <a:ea typeface="Open Sans"/>
                  <a:cs typeface="Open Sans"/>
                  <a:sym typeface="Open Sans"/>
                </a:rPr>
                <a:t>Deep Learning</a:t>
              </a:r>
              <a:endParaRPr/>
            </a:p>
          </p:txBody>
        </p:sp>
        <p:sp>
          <p:nvSpPr>
            <p:cNvPr id="84" name="Google Shape;84;p14"/>
            <p:cNvSpPr txBox="1"/>
            <p:nvPr/>
          </p:nvSpPr>
          <p:spPr>
            <a:xfrm>
              <a:off x="6542650" y="1439450"/>
              <a:ext cx="2326500" cy="338700"/>
            </a:xfrm>
            <a:prstGeom prst="rect">
              <a:avLst/>
            </a:prstGeom>
            <a:noFill/>
            <a:ln>
              <a:noFill/>
            </a:ln>
          </p:spPr>
          <p:txBody>
            <a:bodyPr anchorCtr="0" anchor="t" bIns="91425" lIns="91425" spcFirstLastPara="1" rIns="91425" wrap="square" tIns="91425">
              <a:spAutoFit/>
            </a:bodyPr>
            <a:lstStyle/>
            <a:p>
              <a:pPr indent="0" lvl="0" marL="457200" rtl="0" algn="r">
                <a:spcBef>
                  <a:spcPts val="0"/>
                </a:spcBef>
                <a:spcAft>
                  <a:spcPts val="0"/>
                </a:spcAft>
                <a:buNone/>
              </a:pPr>
              <a:r>
                <a:rPr lang="it" sz="1000"/>
                <a:t>16</a:t>
              </a:r>
              <a:endParaRPr sz="1000"/>
            </a:p>
          </p:txBody>
        </p:sp>
      </p:grpSp>
      <p:grpSp>
        <p:nvGrpSpPr>
          <p:cNvPr id="85" name="Google Shape;85;p14"/>
          <p:cNvGrpSpPr/>
          <p:nvPr/>
        </p:nvGrpSpPr>
        <p:grpSpPr>
          <a:xfrm>
            <a:off x="3923337" y="2134144"/>
            <a:ext cx="4875318" cy="375300"/>
            <a:chOff x="3917075" y="1421150"/>
            <a:chExt cx="4952075" cy="375300"/>
          </a:xfrm>
        </p:grpSpPr>
        <p:cxnSp>
          <p:nvCxnSpPr>
            <p:cNvPr id="86" name="Google Shape;86;p14"/>
            <p:cNvCxnSpPr/>
            <p:nvPr/>
          </p:nvCxnSpPr>
          <p:spPr>
            <a:xfrm>
              <a:off x="4013725" y="1796438"/>
              <a:ext cx="4763700" cy="0"/>
            </a:xfrm>
            <a:prstGeom prst="straightConnector1">
              <a:avLst/>
            </a:prstGeom>
            <a:noFill/>
            <a:ln cap="flat" cmpd="sng" w="9525">
              <a:solidFill>
                <a:srgbClr val="000000"/>
              </a:solidFill>
              <a:prstDash val="solid"/>
              <a:round/>
              <a:headEnd len="med" w="med" type="none"/>
              <a:tailEnd len="med" w="med" type="none"/>
            </a:ln>
          </p:spPr>
        </p:cxnSp>
        <p:sp>
          <p:nvSpPr>
            <p:cNvPr id="87" name="Google Shape;87;p14"/>
            <p:cNvSpPr txBox="1"/>
            <p:nvPr/>
          </p:nvSpPr>
          <p:spPr>
            <a:xfrm>
              <a:off x="3917075" y="1421150"/>
              <a:ext cx="2326500" cy="375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sz="1238">
                  <a:solidFill>
                    <a:srgbClr val="999999"/>
                  </a:solidFill>
                  <a:latin typeface="Open Sans"/>
                  <a:ea typeface="Open Sans"/>
                  <a:cs typeface="Open Sans"/>
                  <a:sym typeface="Open Sans"/>
                </a:rPr>
                <a:t>02. </a:t>
              </a:r>
              <a:r>
                <a:rPr lang="it" sz="1238">
                  <a:solidFill>
                    <a:srgbClr val="000000"/>
                  </a:solidFill>
                  <a:latin typeface="Open Sans"/>
                  <a:ea typeface="Open Sans"/>
                  <a:cs typeface="Open Sans"/>
                  <a:sym typeface="Open Sans"/>
                </a:rPr>
                <a:t>	M</a:t>
              </a:r>
              <a:r>
                <a:rPr lang="it" sz="1238">
                  <a:latin typeface="Open Sans"/>
                  <a:ea typeface="Open Sans"/>
                  <a:cs typeface="Open Sans"/>
                  <a:sym typeface="Open Sans"/>
                </a:rPr>
                <a:t>achine Learning</a:t>
              </a:r>
              <a:endParaRPr/>
            </a:p>
          </p:txBody>
        </p:sp>
        <p:sp>
          <p:nvSpPr>
            <p:cNvPr id="88" name="Google Shape;88;p14"/>
            <p:cNvSpPr txBox="1"/>
            <p:nvPr/>
          </p:nvSpPr>
          <p:spPr>
            <a:xfrm>
              <a:off x="6542650" y="1439450"/>
              <a:ext cx="2326500" cy="338700"/>
            </a:xfrm>
            <a:prstGeom prst="rect">
              <a:avLst/>
            </a:prstGeom>
            <a:noFill/>
            <a:ln>
              <a:noFill/>
            </a:ln>
          </p:spPr>
          <p:txBody>
            <a:bodyPr anchorCtr="0" anchor="t" bIns="91425" lIns="91425" spcFirstLastPara="1" rIns="91425" wrap="square" tIns="91425">
              <a:spAutoFit/>
            </a:bodyPr>
            <a:lstStyle/>
            <a:p>
              <a:pPr indent="0" lvl="0" marL="457200" rtl="0" algn="r">
                <a:spcBef>
                  <a:spcPts val="0"/>
                </a:spcBef>
                <a:spcAft>
                  <a:spcPts val="0"/>
                </a:spcAft>
                <a:buNone/>
              </a:pPr>
              <a:r>
                <a:rPr lang="it" sz="1000"/>
                <a:t>9</a:t>
              </a:r>
              <a:endParaRPr sz="1000"/>
            </a:p>
          </p:txBody>
        </p:sp>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32"/>
          <p:cNvSpPr txBox="1"/>
          <p:nvPr/>
        </p:nvSpPr>
        <p:spPr>
          <a:xfrm>
            <a:off x="423675" y="379400"/>
            <a:ext cx="6077100" cy="40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t" sz="1238">
                <a:solidFill>
                  <a:srgbClr val="87BC52"/>
                </a:solidFill>
                <a:latin typeface="Open Sans"/>
                <a:ea typeface="Open Sans"/>
                <a:cs typeface="Open Sans"/>
                <a:sym typeface="Open Sans"/>
              </a:rPr>
              <a:t>Deep Learning</a:t>
            </a:r>
            <a:endParaRPr sz="1238">
              <a:solidFill>
                <a:srgbClr val="87BC52"/>
              </a:solidFill>
              <a:latin typeface="Open Sans"/>
              <a:ea typeface="Open Sans"/>
              <a:cs typeface="Open Sans"/>
              <a:sym typeface="Open Sans"/>
            </a:endParaRPr>
          </a:p>
        </p:txBody>
      </p:sp>
      <p:cxnSp>
        <p:nvCxnSpPr>
          <p:cNvPr id="254" name="Google Shape;254;p32"/>
          <p:cNvCxnSpPr/>
          <p:nvPr/>
        </p:nvCxnSpPr>
        <p:spPr>
          <a:xfrm flipH="1" rot="10800000">
            <a:off x="517821" y="1017725"/>
            <a:ext cx="8143200" cy="8100"/>
          </a:xfrm>
          <a:prstGeom prst="straightConnector1">
            <a:avLst/>
          </a:prstGeom>
          <a:noFill/>
          <a:ln cap="flat" cmpd="sng" w="9525">
            <a:solidFill>
              <a:srgbClr val="CCCCCC"/>
            </a:solidFill>
            <a:prstDash val="solid"/>
            <a:round/>
            <a:headEnd len="med" w="med" type="none"/>
            <a:tailEnd len="med" w="med" type="none"/>
          </a:ln>
        </p:spPr>
      </p:cxnSp>
      <p:sp>
        <p:nvSpPr>
          <p:cNvPr id="255" name="Google Shape;255;p32"/>
          <p:cNvSpPr txBox="1"/>
          <p:nvPr/>
        </p:nvSpPr>
        <p:spPr>
          <a:xfrm>
            <a:off x="423675" y="607925"/>
            <a:ext cx="5118300" cy="409800"/>
          </a:xfrm>
          <a:prstGeom prst="rect">
            <a:avLst/>
          </a:prstGeom>
          <a:noFill/>
          <a:ln>
            <a:noFill/>
          </a:ln>
        </p:spPr>
        <p:txBody>
          <a:bodyPr anchorCtr="0" anchor="t" bIns="91425" lIns="91425" spcFirstLastPara="1" rIns="91425" wrap="square" tIns="91425">
            <a:normAutofit/>
          </a:bodyPr>
          <a:lstStyle/>
          <a:p>
            <a:pPr indent="0" lvl="0" marL="0" rtl="0" algn="l">
              <a:lnSpc>
                <a:spcPct val="80000"/>
              </a:lnSpc>
              <a:spcBef>
                <a:spcPts val="0"/>
              </a:spcBef>
              <a:spcAft>
                <a:spcPts val="0"/>
              </a:spcAft>
              <a:buNone/>
            </a:pPr>
            <a:r>
              <a:rPr lang="it" sz="1720">
                <a:solidFill>
                  <a:srgbClr val="434C51"/>
                </a:solidFill>
                <a:latin typeface="Open Sans"/>
                <a:ea typeface="Open Sans"/>
                <a:cs typeface="Open Sans"/>
                <a:sym typeface="Open Sans"/>
              </a:rPr>
              <a:t>Convolutional Neural Networks:</a:t>
            </a:r>
            <a:r>
              <a:rPr b="1" lang="it" sz="1720">
                <a:solidFill>
                  <a:srgbClr val="434C51"/>
                </a:solidFill>
                <a:latin typeface="Open Sans"/>
                <a:ea typeface="Open Sans"/>
                <a:cs typeface="Open Sans"/>
                <a:sym typeface="Open Sans"/>
              </a:rPr>
              <a:t> </a:t>
            </a:r>
            <a:r>
              <a:rPr b="1" i="1" lang="it" sz="1720">
                <a:solidFill>
                  <a:srgbClr val="434C51"/>
                </a:solidFill>
                <a:latin typeface="Open Sans"/>
                <a:ea typeface="Open Sans"/>
                <a:cs typeface="Open Sans"/>
                <a:sym typeface="Open Sans"/>
              </a:rPr>
              <a:t>Task</a:t>
            </a:r>
            <a:endParaRPr b="1" i="1" sz="1720">
              <a:solidFill>
                <a:srgbClr val="434C51"/>
              </a:solidFill>
              <a:latin typeface="Open Sans"/>
              <a:ea typeface="Open Sans"/>
              <a:cs typeface="Open Sans"/>
              <a:sym typeface="Open Sans"/>
            </a:endParaRPr>
          </a:p>
        </p:txBody>
      </p:sp>
      <p:grpSp>
        <p:nvGrpSpPr>
          <p:cNvPr id="256" name="Google Shape;256;p32"/>
          <p:cNvGrpSpPr/>
          <p:nvPr/>
        </p:nvGrpSpPr>
        <p:grpSpPr>
          <a:xfrm>
            <a:off x="794838" y="1536075"/>
            <a:ext cx="7554324" cy="3098350"/>
            <a:chOff x="423675" y="1698325"/>
            <a:chExt cx="7554324" cy="3098350"/>
          </a:xfrm>
        </p:grpSpPr>
        <p:pic>
          <p:nvPicPr>
            <p:cNvPr id="257" name="Google Shape;257;p32"/>
            <p:cNvPicPr preferRelativeResize="0"/>
            <p:nvPr/>
          </p:nvPicPr>
          <p:blipFill rotWithShape="1">
            <a:blip r:embed="rId3">
              <a:alphaModFix/>
            </a:blip>
            <a:srcRect b="0" l="0" r="0" t="18949"/>
            <a:stretch/>
          </p:blipFill>
          <p:spPr>
            <a:xfrm>
              <a:off x="423675" y="2252425"/>
              <a:ext cx="7554324" cy="2544250"/>
            </a:xfrm>
            <a:prstGeom prst="rect">
              <a:avLst/>
            </a:prstGeom>
            <a:noFill/>
            <a:ln>
              <a:noFill/>
            </a:ln>
          </p:spPr>
        </p:pic>
        <p:sp>
          <p:nvSpPr>
            <p:cNvPr id="258" name="Google Shape;258;p32"/>
            <p:cNvSpPr txBox="1"/>
            <p:nvPr/>
          </p:nvSpPr>
          <p:spPr>
            <a:xfrm>
              <a:off x="517825" y="1790725"/>
              <a:ext cx="17037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it" sz="1200">
                  <a:solidFill>
                    <a:srgbClr val="434C51"/>
                  </a:solidFill>
                  <a:latin typeface="Open Sans"/>
                  <a:ea typeface="Open Sans"/>
                  <a:cs typeface="Open Sans"/>
                  <a:sym typeface="Open Sans"/>
                </a:rPr>
                <a:t>Classification</a:t>
              </a:r>
              <a:endParaRPr b="1" i="1" sz="1000">
                <a:solidFill>
                  <a:srgbClr val="434C51"/>
                </a:solidFill>
                <a:latin typeface="Open Sans"/>
                <a:ea typeface="Open Sans"/>
                <a:cs typeface="Open Sans"/>
                <a:sym typeface="Open Sans"/>
              </a:endParaRPr>
            </a:p>
          </p:txBody>
        </p:sp>
        <p:sp>
          <p:nvSpPr>
            <p:cNvPr id="259" name="Google Shape;259;p32"/>
            <p:cNvSpPr txBox="1"/>
            <p:nvPr/>
          </p:nvSpPr>
          <p:spPr>
            <a:xfrm>
              <a:off x="2301050" y="1698325"/>
              <a:ext cx="17037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it" sz="1200">
                  <a:solidFill>
                    <a:srgbClr val="434C51"/>
                  </a:solidFill>
                  <a:latin typeface="Open Sans"/>
                  <a:ea typeface="Open Sans"/>
                  <a:cs typeface="Open Sans"/>
                  <a:sym typeface="Open Sans"/>
                </a:rPr>
                <a:t>Classification +</a:t>
              </a:r>
              <a:endParaRPr b="1" sz="1200">
                <a:solidFill>
                  <a:srgbClr val="434C51"/>
                </a:solidFill>
                <a:latin typeface="Open Sans"/>
                <a:ea typeface="Open Sans"/>
                <a:cs typeface="Open Sans"/>
                <a:sym typeface="Open Sans"/>
              </a:endParaRPr>
            </a:p>
            <a:p>
              <a:pPr indent="0" lvl="0" marL="0" rtl="0" algn="ctr">
                <a:spcBef>
                  <a:spcPts val="0"/>
                </a:spcBef>
                <a:spcAft>
                  <a:spcPts val="0"/>
                </a:spcAft>
                <a:buNone/>
              </a:pPr>
              <a:r>
                <a:rPr b="1" lang="it" sz="1200">
                  <a:solidFill>
                    <a:srgbClr val="434C51"/>
                  </a:solidFill>
                  <a:latin typeface="Open Sans"/>
                  <a:ea typeface="Open Sans"/>
                  <a:cs typeface="Open Sans"/>
                  <a:sym typeface="Open Sans"/>
                </a:rPr>
                <a:t>Localization</a:t>
              </a:r>
              <a:endParaRPr b="1" sz="1200">
                <a:solidFill>
                  <a:srgbClr val="434C51"/>
                </a:solidFill>
                <a:latin typeface="Open Sans"/>
                <a:ea typeface="Open Sans"/>
                <a:cs typeface="Open Sans"/>
                <a:sym typeface="Open Sans"/>
              </a:endParaRPr>
            </a:p>
          </p:txBody>
        </p:sp>
        <p:sp>
          <p:nvSpPr>
            <p:cNvPr id="260" name="Google Shape;260;p32"/>
            <p:cNvSpPr txBox="1"/>
            <p:nvPr/>
          </p:nvSpPr>
          <p:spPr>
            <a:xfrm>
              <a:off x="4084275" y="1790725"/>
              <a:ext cx="18468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it" sz="1200">
                  <a:solidFill>
                    <a:srgbClr val="434C51"/>
                  </a:solidFill>
                  <a:latin typeface="Open Sans"/>
                  <a:ea typeface="Open Sans"/>
                  <a:cs typeface="Open Sans"/>
                  <a:sym typeface="Open Sans"/>
                </a:rPr>
                <a:t>Object detection</a:t>
              </a:r>
              <a:endParaRPr b="1" sz="1200">
                <a:solidFill>
                  <a:srgbClr val="434C51"/>
                </a:solidFill>
                <a:latin typeface="Open Sans"/>
                <a:ea typeface="Open Sans"/>
                <a:cs typeface="Open Sans"/>
                <a:sym typeface="Open Sans"/>
              </a:endParaRPr>
            </a:p>
          </p:txBody>
        </p:sp>
        <p:sp>
          <p:nvSpPr>
            <p:cNvPr id="261" name="Google Shape;261;p32"/>
            <p:cNvSpPr txBox="1"/>
            <p:nvPr/>
          </p:nvSpPr>
          <p:spPr>
            <a:xfrm>
              <a:off x="6010600" y="1698325"/>
              <a:ext cx="19275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it" sz="1200">
                  <a:solidFill>
                    <a:srgbClr val="434C51"/>
                  </a:solidFill>
                  <a:latin typeface="Open Sans"/>
                  <a:ea typeface="Open Sans"/>
                  <a:cs typeface="Open Sans"/>
                  <a:sym typeface="Open Sans"/>
                </a:rPr>
                <a:t>Instance segmentation</a:t>
              </a:r>
              <a:endParaRPr b="1" sz="1200">
                <a:solidFill>
                  <a:srgbClr val="434C51"/>
                </a:solidFill>
                <a:latin typeface="Open Sans"/>
                <a:ea typeface="Open Sans"/>
                <a:cs typeface="Open Sans"/>
                <a:sym typeface="Open Sans"/>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33"/>
          <p:cNvSpPr txBox="1"/>
          <p:nvPr/>
        </p:nvSpPr>
        <p:spPr>
          <a:xfrm>
            <a:off x="423675" y="379400"/>
            <a:ext cx="6077100" cy="40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t" sz="1238">
                <a:solidFill>
                  <a:srgbClr val="87BC52"/>
                </a:solidFill>
                <a:latin typeface="Open Sans"/>
                <a:ea typeface="Open Sans"/>
                <a:cs typeface="Open Sans"/>
                <a:sym typeface="Open Sans"/>
              </a:rPr>
              <a:t>Deep Learning</a:t>
            </a:r>
            <a:endParaRPr sz="1238">
              <a:solidFill>
                <a:srgbClr val="87BC52"/>
              </a:solidFill>
              <a:latin typeface="Open Sans"/>
              <a:ea typeface="Open Sans"/>
              <a:cs typeface="Open Sans"/>
              <a:sym typeface="Open Sans"/>
            </a:endParaRPr>
          </a:p>
        </p:txBody>
      </p:sp>
      <p:cxnSp>
        <p:nvCxnSpPr>
          <p:cNvPr id="267" name="Google Shape;267;p33"/>
          <p:cNvCxnSpPr/>
          <p:nvPr/>
        </p:nvCxnSpPr>
        <p:spPr>
          <a:xfrm flipH="1" rot="10800000">
            <a:off x="517821" y="1017725"/>
            <a:ext cx="8143200" cy="8100"/>
          </a:xfrm>
          <a:prstGeom prst="straightConnector1">
            <a:avLst/>
          </a:prstGeom>
          <a:noFill/>
          <a:ln cap="flat" cmpd="sng" w="9525">
            <a:solidFill>
              <a:srgbClr val="CCCCCC"/>
            </a:solidFill>
            <a:prstDash val="solid"/>
            <a:round/>
            <a:headEnd len="med" w="med" type="none"/>
            <a:tailEnd len="med" w="med" type="none"/>
          </a:ln>
        </p:spPr>
      </p:cxnSp>
      <p:sp>
        <p:nvSpPr>
          <p:cNvPr id="268" name="Google Shape;268;p33"/>
          <p:cNvSpPr txBox="1"/>
          <p:nvPr/>
        </p:nvSpPr>
        <p:spPr>
          <a:xfrm>
            <a:off x="423675" y="607925"/>
            <a:ext cx="5118300" cy="409800"/>
          </a:xfrm>
          <a:prstGeom prst="rect">
            <a:avLst/>
          </a:prstGeom>
          <a:noFill/>
          <a:ln>
            <a:noFill/>
          </a:ln>
        </p:spPr>
        <p:txBody>
          <a:bodyPr anchorCtr="0" anchor="t" bIns="91425" lIns="91425" spcFirstLastPara="1" rIns="91425" wrap="square" tIns="91425">
            <a:normAutofit/>
          </a:bodyPr>
          <a:lstStyle/>
          <a:p>
            <a:pPr indent="0" lvl="0" marL="0" rtl="0" algn="l">
              <a:lnSpc>
                <a:spcPct val="80000"/>
              </a:lnSpc>
              <a:spcBef>
                <a:spcPts val="0"/>
              </a:spcBef>
              <a:spcAft>
                <a:spcPts val="0"/>
              </a:spcAft>
              <a:buNone/>
            </a:pPr>
            <a:r>
              <a:rPr b="1" lang="it" sz="1720">
                <a:solidFill>
                  <a:srgbClr val="434C51"/>
                </a:solidFill>
                <a:latin typeface="Open Sans"/>
                <a:ea typeface="Open Sans"/>
                <a:cs typeface="Open Sans"/>
                <a:sym typeface="Open Sans"/>
              </a:rPr>
              <a:t>Recurrent</a:t>
            </a:r>
            <a:r>
              <a:rPr b="1" lang="it" sz="1720">
                <a:solidFill>
                  <a:srgbClr val="434C51"/>
                </a:solidFill>
                <a:latin typeface="Open Sans"/>
                <a:ea typeface="Open Sans"/>
                <a:cs typeface="Open Sans"/>
                <a:sym typeface="Open Sans"/>
              </a:rPr>
              <a:t> Neural Network (RNNs)</a:t>
            </a:r>
            <a:endParaRPr b="1" sz="1720">
              <a:solidFill>
                <a:srgbClr val="434C51"/>
              </a:solidFill>
              <a:latin typeface="Open Sans"/>
              <a:ea typeface="Open Sans"/>
              <a:cs typeface="Open Sans"/>
              <a:sym typeface="Open Sans"/>
            </a:endParaRPr>
          </a:p>
        </p:txBody>
      </p:sp>
      <p:pic>
        <p:nvPicPr>
          <p:cNvPr id="269" name="Google Shape;269;p33"/>
          <p:cNvPicPr preferRelativeResize="0"/>
          <p:nvPr/>
        </p:nvPicPr>
        <p:blipFill rotWithShape="1">
          <a:blip r:embed="rId3">
            <a:alphaModFix/>
          </a:blip>
          <a:srcRect b="10999" l="2420" r="3780" t="8949"/>
          <a:stretch/>
        </p:blipFill>
        <p:spPr>
          <a:xfrm>
            <a:off x="2048012" y="2473825"/>
            <a:ext cx="5047975" cy="2382650"/>
          </a:xfrm>
          <a:prstGeom prst="rect">
            <a:avLst/>
          </a:prstGeom>
          <a:noFill/>
          <a:ln>
            <a:noFill/>
          </a:ln>
        </p:spPr>
      </p:pic>
      <p:sp>
        <p:nvSpPr>
          <p:cNvPr id="270" name="Google Shape;270;p33"/>
          <p:cNvSpPr txBox="1"/>
          <p:nvPr/>
        </p:nvSpPr>
        <p:spPr>
          <a:xfrm>
            <a:off x="517825" y="1298088"/>
            <a:ext cx="81432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it">
                <a:solidFill>
                  <a:schemeClr val="dk1"/>
                </a:solidFill>
                <a:latin typeface="Open Sans"/>
                <a:ea typeface="Open Sans"/>
                <a:cs typeface="Open Sans"/>
                <a:sym typeface="Open Sans"/>
              </a:rPr>
              <a:t>CNNs struggle with </a:t>
            </a:r>
            <a:r>
              <a:rPr i="1" lang="it">
                <a:solidFill>
                  <a:schemeClr val="dk1"/>
                </a:solidFill>
                <a:latin typeface="Open Sans"/>
                <a:ea typeface="Open Sans"/>
                <a:cs typeface="Open Sans"/>
                <a:sym typeface="Open Sans"/>
              </a:rPr>
              <a:t>time series</a:t>
            </a:r>
            <a:r>
              <a:rPr b="1" lang="it">
                <a:solidFill>
                  <a:schemeClr val="dk1"/>
                </a:solidFill>
                <a:latin typeface="Open Sans"/>
                <a:ea typeface="Open Sans"/>
                <a:cs typeface="Open Sans"/>
                <a:sym typeface="Open Sans"/>
              </a:rPr>
              <a:t> </a:t>
            </a:r>
            <a:r>
              <a:rPr lang="it">
                <a:solidFill>
                  <a:schemeClr val="dk1"/>
                </a:solidFill>
                <a:latin typeface="Open Sans"/>
                <a:ea typeface="Open Sans"/>
                <a:cs typeface="Open Sans"/>
                <a:sym typeface="Open Sans"/>
              </a:rPr>
              <a:t>because they don't naturally keep track of the order of things. They treat input data as if all parts are independent and don't have a built-in way to remember what happened in the previous steps of a sequence.</a:t>
            </a:r>
            <a:endParaRPr>
              <a:latin typeface="Open Sans"/>
              <a:ea typeface="Open Sans"/>
              <a:cs typeface="Open Sans"/>
              <a:sym typeface="Open Sans"/>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34"/>
          <p:cNvSpPr txBox="1"/>
          <p:nvPr/>
        </p:nvSpPr>
        <p:spPr>
          <a:xfrm>
            <a:off x="423675" y="379400"/>
            <a:ext cx="6077100" cy="40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t" sz="1238">
                <a:solidFill>
                  <a:srgbClr val="87BC52"/>
                </a:solidFill>
                <a:latin typeface="Open Sans"/>
                <a:ea typeface="Open Sans"/>
                <a:cs typeface="Open Sans"/>
                <a:sym typeface="Open Sans"/>
              </a:rPr>
              <a:t>Deep Learning</a:t>
            </a:r>
            <a:endParaRPr sz="1238">
              <a:solidFill>
                <a:srgbClr val="87BC52"/>
              </a:solidFill>
              <a:latin typeface="Open Sans"/>
              <a:ea typeface="Open Sans"/>
              <a:cs typeface="Open Sans"/>
              <a:sym typeface="Open Sans"/>
            </a:endParaRPr>
          </a:p>
        </p:txBody>
      </p:sp>
      <p:cxnSp>
        <p:nvCxnSpPr>
          <p:cNvPr id="276" name="Google Shape;276;p34"/>
          <p:cNvCxnSpPr/>
          <p:nvPr/>
        </p:nvCxnSpPr>
        <p:spPr>
          <a:xfrm flipH="1" rot="10800000">
            <a:off x="517821" y="1017725"/>
            <a:ext cx="8143200" cy="8100"/>
          </a:xfrm>
          <a:prstGeom prst="straightConnector1">
            <a:avLst/>
          </a:prstGeom>
          <a:noFill/>
          <a:ln cap="flat" cmpd="sng" w="9525">
            <a:solidFill>
              <a:srgbClr val="CCCCCC"/>
            </a:solidFill>
            <a:prstDash val="solid"/>
            <a:round/>
            <a:headEnd len="med" w="med" type="none"/>
            <a:tailEnd len="med" w="med" type="none"/>
          </a:ln>
        </p:spPr>
      </p:cxnSp>
      <p:sp>
        <p:nvSpPr>
          <p:cNvPr id="277" name="Google Shape;277;p34"/>
          <p:cNvSpPr txBox="1"/>
          <p:nvPr/>
        </p:nvSpPr>
        <p:spPr>
          <a:xfrm>
            <a:off x="423675" y="607925"/>
            <a:ext cx="5118300" cy="409800"/>
          </a:xfrm>
          <a:prstGeom prst="rect">
            <a:avLst/>
          </a:prstGeom>
          <a:noFill/>
          <a:ln>
            <a:noFill/>
          </a:ln>
        </p:spPr>
        <p:txBody>
          <a:bodyPr anchorCtr="0" anchor="t" bIns="91425" lIns="91425" spcFirstLastPara="1" rIns="91425" wrap="square" tIns="91425">
            <a:normAutofit/>
          </a:bodyPr>
          <a:lstStyle/>
          <a:p>
            <a:pPr indent="0" lvl="0" marL="0" rtl="0" algn="l">
              <a:lnSpc>
                <a:spcPct val="80000"/>
              </a:lnSpc>
              <a:spcBef>
                <a:spcPts val="0"/>
              </a:spcBef>
              <a:spcAft>
                <a:spcPts val="0"/>
              </a:spcAft>
              <a:buNone/>
            </a:pPr>
            <a:r>
              <a:rPr lang="it" sz="1720">
                <a:solidFill>
                  <a:srgbClr val="434C51"/>
                </a:solidFill>
                <a:latin typeface="Open Sans"/>
                <a:ea typeface="Open Sans"/>
                <a:cs typeface="Open Sans"/>
                <a:sym typeface="Open Sans"/>
              </a:rPr>
              <a:t>Recurrent Neural Networks:</a:t>
            </a:r>
            <a:r>
              <a:rPr b="1" lang="it" sz="1720">
                <a:solidFill>
                  <a:srgbClr val="434C51"/>
                </a:solidFill>
                <a:latin typeface="Open Sans"/>
                <a:ea typeface="Open Sans"/>
                <a:cs typeface="Open Sans"/>
                <a:sym typeface="Open Sans"/>
              </a:rPr>
              <a:t> </a:t>
            </a:r>
            <a:r>
              <a:rPr b="1" i="1" lang="it" sz="1720">
                <a:solidFill>
                  <a:srgbClr val="434C51"/>
                </a:solidFill>
                <a:latin typeface="Open Sans"/>
                <a:ea typeface="Open Sans"/>
                <a:cs typeface="Open Sans"/>
                <a:sym typeface="Open Sans"/>
              </a:rPr>
              <a:t>LSTM</a:t>
            </a:r>
            <a:endParaRPr b="1" i="1" sz="1720">
              <a:solidFill>
                <a:srgbClr val="434C51"/>
              </a:solidFill>
              <a:latin typeface="Open Sans"/>
              <a:ea typeface="Open Sans"/>
              <a:cs typeface="Open Sans"/>
              <a:sym typeface="Open Sans"/>
            </a:endParaRPr>
          </a:p>
        </p:txBody>
      </p:sp>
      <p:sp>
        <p:nvSpPr>
          <p:cNvPr id="278" name="Google Shape;278;p34"/>
          <p:cNvSpPr txBox="1"/>
          <p:nvPr/>
        </p:nvSpPr>
        <p:spPr>
          <a:xfrm>
            <a:off x="391075" y="1111250"/>
            <a:ext cx="8396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279" name="Google Shape;279;p34"/>
          <p:cNvPicPr preferRelativeResize="0"/>
          <p:nvPr/>
        </p:nvPicPr>
        <p:blipFill rotWithShape="1">
          <a:blip r:embed="rId3">
            <a:alphaModFix/>
          </a:blip>
          <a:srcRect b="2057" l="0" r="0" t="6475"/>
          <a:stretch/>
        </p:blipFill>
        <p:spPr>
          <a:xfrm>
            <a:off x="1090275" y="1349512"/>
            <a:ext cx="6963450" cy="34714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35"/>
          <p:cNvSpPr txBox="1"/>
          <p:nvPr/>
        </p:nvSpPr>
        <p:spPr>
          <a:xfrm>
            <a:off x="423675" y="379400"/>
            <a:ext cx="6077100" cy="40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t" sz="1238">
                <a:solidFill>
                  <a:srgbClr val="87BC52"/>
                </a:solidFill>
                <a:latin typeface="Open Sans"/>
                <a:ea typeface="Open Sans"/>
                <a:cs typeface="Open Sans"/>
                <a:sym typeface="Open Sans"/>
              </a:rPr>
              <a:t>Deep Learning</a:t>
            </a:r>
            <a:endParaRPr sz="1238">
              <a:solidFill>
                <a:srgbClr val="87BC52"/>
              </a:solidFill>
              <a:latin typeface="Open Sans"/>
              <a:ea typeface="Open Sans"/>
              <a:cs typeface="Open Sans"/>
              <a:sym typeface="Open Sans"/>
            </a:endParaRPr>
          </a:p>
        </p:txBody>
      </p:sp>
      <p:cxnSp>
        <p:nvCxnSpPr>
          <p:cNvPr id="285" name="Google Shape;285;p35"/>
          <p:cNvCxnSpPr/>
          <p:nvPr/>
        </p:nvCxnSpPr>
        <p:spPr>
          <a:xfrm flipH="1" rot="10800000">
            <a:off x="517821" y="1017725"/>
            <a:ext cx="8143200" cy="8100"/>
          </a:xfrm>
          <a:prstGeom prst="straightConnector1">
            <a:avLst/>
          </a:prstGeom>
          <a:noFill/>
          <a:ln cap="flat" cmpd="sng" w="9525">
            <a:solidFill>
              <a:srgbClr val="CCCCCC"/>
            </a:solidFill>
            <a:prstDash val="solid"/>
            <a:round/>
            <a:headEnd len="med" w="med" type="none"/>
            <a:tailEnd len="med" w="med" type="none"/>
          </a:ln>
        </p:spPr>
      </p:cxnSp>
      <p:sp>
        <p:nvSpPr>
          <p:cNvPr id="286" name="Google Shape;286;p35"/>
          <p:cNvSpPr txBox="1"/>
          <p:nvPr/>
        </p:nvSpPr>
        <p:spPr>
          <a:xfrm>
            <a:off x="423675" y="607925"/>
            <a:ext cx="5118300" cy="409800"/>
          </a:xfrm>
          <a:prstGeom prst="rect">
            <a:avLst/>
          </a:prstGeom>
          <a:noFill/>
          <a:ln>
            <a:noFill/>
          </a:ln>
        </p:spPr>
        <p:txBody>
          <a:bodyPr anchorCtr="0" anchor="t" bIns="91425" lIns="91425" spcFirstLastPara="1" rIns="91425" wrap="square" tIns="91425">
            <a:normAutofit/>
          </a:bodyPr>
          <a:lstStyle/>
          <a:p>
            <a:pPr indent="0" lvl="0" marL="0" rtl="0" algn="l">
              <a:lnSpc>
                <a:spcPct val="80000"/>
              </a:lnSpc>
              <a:spcBef>
                <a:spcPts val="0"/>
              </a:spcBef>
              <a:spcAft>
                <a:spcPts val="0"/>
              </a:spcAft>
              <a:buNone/>
            </a:pPr>
            <a:r>
              <a:rPr lang="it" sz="1720">
                <a:solidFill>
                  <a:srgbClr val="434C51"/>
                </a:solidFill>
                <a:latin typeface="Open Sans"/>
                <a:ea typeface="Open Sans"/>
                <a:cs typeface="Open Sans"/>
                <a:sym typeface="Open Sans"/>
              </a:rPr>
              <a:t>Recurrent Neural Networks:</a:t>
            </a:r>
            <a:r>
              <a:rPr b="1" lang="it" sz="1720">
                <a:solidFill>
                  <a:srgbClr val="434C51"/>
                </a:solidFill>
                <a:latin typeface="Open Sans"/>
                <a:ea typeface="Open Sans"/>
                <a:cs typeface="Open Sans"/>
                <a:sym typeface="Open Sans"/>
              </a:rPr>
              <a:t> </a:t>
            </a:r>
            <a:r>
              <a:rPr b="1" i="1" lang="it" sz="1720">
                <a:solidFill>
                  <a:srgbClr val="434C51"/>
                </a:solidFill>
                <a:latin typeface="Open Sans"/>
                <a:ea typeface="Open Sans"/>
                <a:cs typeface="Open Sans"/>
                <a:sym typeface="Open Sans"/>
              </a:rPr>
              <a:t>Task</a:t>
            </a:r>
            <a:endParaRPr b="1" i="1" sz="1720">
              <a:solidFill>
                <a:srgbClr val="434C51"/>
              </a:solidFill>
              <a:latin typeface="Open Sans"/>
              <a:ea typeface="Open Sans"/>
              <a:cs typeface="Open Sans"/>
              <a:sym typeface="Open Sans"/>
            </a:endParaRPr>
          </a:p>
        </p:txBody>
      </p:sp>
      <p:grpSp>
        <p:nvGrpSpPr>
          <p:cNvPr id="287" name="Google Shape;287;p35"/>
          <p:cNvGrpSpPr/>
          <p:nvPr/>
        </p:nvGrpSpPr>
        <p:grpSpPr>
          <a:xfrm>
            <a:off x="1682850" y="1336675"/>
            <a:ext cx="5841350" cy="3513100"/>
            <a:chOff x="1682850" y="1143000"/>
            <a:chExt cx="5841350" cy="3513100"/>
          </a:xfrm>
        </p:grpSpPr>
        <p:pic>
          <p:nvPicPr>
            <p:cNvPr id="288" name="Google Shape;288;p35"/>
            <p:cNvPicPr preferRelativeResize="0"/>
            <p:nvPr/>
          </p:nvPicPr>
          <p:blipFill rotWithShape="1">
            <a:blip r:embed="rId3">
              <a:alphaModFix/>
            </a:blip>
            <a:srcRect b="0" l="14486" r="0" t="0"/>
            <a:stretch/>
          </p:blipFill>
          <p:spPr>
            <a:xfrm>
              <a:off x="1682850" y="1143000"/>
              <a:ext cx="5701850" cy="2857500"/>
            </a:xfrm>
            <a:prstGeom prst="rect">
              <a:avLst/>
            </a:prstGeom>
            <a:noFill/>
            <a:ln>
              <a:noFill/>
            </a:ln>
          </p:spPr>
        </p:pic>
        <p:sp>
          <p:nvSpPr>
            <p:cNvPr id="289" name="Google Shape;289;p35"/>
            <p:cNvSpPr txBox="1"/>
            <p:nvPr/>
          </p:nvSpPr>
          <p:spPr>
            <a:xfrm>
              <a:off x="3013300" y="4009600"/>
              <a:ext cx="998400" cy="554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b="1" lang="it" sz="1200">
                  <a:solidFill>
                    <a:srgbClr val="434C51"/>
                  </a:solidFill>
                  <a:latin typeface="Open Sans"/>
                  <a:ea typeface="Open Sans"/>
                  <a:cs typeface="Open Sans"/>
                  <a:sym typeface="Open Sans"/>
                </a:rPr>
                <a:t>Sentiment analysis</a:t>
              </a:r>
              <a:endParaRPr b="1" sz="1200">
                <a:latin typeface="Open Sans"/>
                <a:ea typeface="Open Sans"/>
                <a:cs typeface="Open Sans"/>
                <a:sym typeface="Open Sans"/>
              </a:endParaRPr>
            </a:p>
          </p:txBody>
        </p:sp>
        <p:sp>
          <p:nvSpPr>
            <p:cNvPr id="290" name="Google Shape;290;p35"/>
            <p:cNvSpPr txBox="1"/>
            <p:nvPr/>
          </p:nvSpPr>
          <p:spPr>
            <a:xfrm>
              <a:off x="4113950" y="4009600"/>
              <a:ext cx="1838400" cy="554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b="1" lang="it" sz="1200">
                  <a:solidFill>
                    <a:srgbClr val="434C51"/>
                  </a:solidFill>
                  <a:latin typeface="Open Sans"/>
                  <a:ea typeface="Open Sans"/>
                  <a:cs typeface="Open Sans"/>
                  <a:sym typeface="Open Sans"/>
                </a:rPr>
                <a:t>Text generation </a:t>
              </a:r>
              <a:r>
                <a:rPr lang="it" sz="1200">
                  <a:solidFill>
                    <a:srgbClr val="434C51"/>
                  </a:solidFill>
                  <a:latin typeface="Open Sans"/>
                  <a:ea typeface="Open Sans"/>
                  <a:cs typeface="Open Sans"/>
                  <a:sym typeface="Open Sans"/>
                </a:rPr>
                <a:t>or </a:t>
              </a:r>
              <a:endParaRPr sz="1200">
                <a:solidFill>
                  <a:srgbClr val="434C51"/>
                </a:solidFill>
                <a:latin typeface="Open Sans"/>
                <a:ea typeface="Open Sans"/>
                <a:cs typeface="Open Sans"/>
                <a:sym typeface="Open Sans"/>
              </a:endParaRPr>
            </a:p>
            <a:p>
              <a:pPr indent="0" lvl="0" marL="0" rtl="0" algn="ctr">
                <a:spcBef>
                  <a:spcPts val="0"/>
                </a:spcBef>
                <a:spcAft>
                  <a:spcPts val="0"/>
                </a:spcAft>
                <a:buNone/>
              </a:pPr>
              <a:r>
                <a:rPr b="1" lang="it" sz="1200">
                  <a:solidFill>
                    <a:srgbClr val="434C51"/>
                  </a:solidFill>
                  <a:latin typeface="Open Sans"/>
                  <a:ea typeface="Open Sans"/>
                  <a:cs typeface="Open Sans"/>
                  <a:sym typeface="Open Sans"/>
                </a:rPr>
                <a:t>machine translation</a:t>
              </a:r>
              <a:endParaRPr b="1" sz="1200">
                <a:solidFill>
                  <a:schemeClr val="dk1"/>
                </a:solidFill>
                <a:latin typeface="Open Sans"/>
                <a:ea typeface="Open Sans"/>
                <a:cs typeface="Open Sans"/>
                <a:sym typeface="Open Sans"/>
              </a:endParaRPr>
            </a:p>
          </p:txBody>
        </p:sp>
        <p:sp>
          <p:nvSpPr>
            <p:cNvPr id="291" name="Google Shape;291;p35"/>
            <p:cNvSpPr txBox="1"/>
            <p:nvPr/>
          </p:nvSpPr>
          <p:spPr>
            <a:xfrm>
              <a:off x="1736300" y="4009600"/>
              <a:ext cx="1137900" cy="554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b="1" lang="it" sz="1200">
                  <a:solidFill>
                    <a:srgbClr val="434C51"/>
                  </a:solidFill>
                  <a:latin typeface="Open Sans"/>
                  <a:ea typeface="Open Sans"/>
                  <a:cs typeface="Open Sans"/>
                  <a:sym typeface="Open Sans"/>
                </a:rPr>
                <a:t>Image</a:t>
              </a:r>
              <a:endParaRPr b="1" sz="1200">
                <a:solidFill>
                  <a:srgbClr val="434C51"/>
                </a:solidFill>
                <a:latin typeface="Open Sans"/>
                <a:ea typeface="Open Sans"/>
                <a:cs typeface="Open Sans"/>
                <a:sym typeface="Open Sans"/>
              </a:endParaRPr>
            </a:p>
            <a:p>
              <a:pPr indent="0" lvl="0" marL="0" marR="0" rtl="0" algn="ctr">
                <a:lnSpc>
                  <a:spcPct val="100000"/>
                </a:lnSpc>
                <a:spcBef>
                  <a:spcPts val="0"/>
                </a:spcBef>
                <a:spcAft>
                  <a:spcPts val="0"/>
                </a:spcAft>
                <a:buNone/>
              </a:pPr>
              <a:r>
                <a:rPr b="1" lang="it" sz="1200">
                  <a:solidFill>
                    <a:srgbClr val="434C51"/>
                  </a:solidFill>
                  <a:latin typeface="Open Sans"/>
                  <a:ea typeface="Open Sans"/>
                  <a:cs typeface="Open Sans"/>
                  <a:sym typeface="Open Sans"/>
                </a:rPr>
                <a:t>captioning</a:t>
              </a:r>
              <a:endParaRPr b="1" sz="1200">
                <a:solidFill>
                  <a:srgbClr val="434C51"/>
                </a:solidFill>
                <a:latin typeface="Open Sans"/>
                <a:ea typeface="Open Sans"/>
                <a:cs typeface="Open Sans"/>
                <a:sym typeface="Open Sans"/>
              </a:endParaRPr>
            </a:p>
          </p:txBody>
        </p:sp>
        <p:sp>
          <p:nvSpPr>
            <p:cNvPr id="292" name="Google Shape;292;p35"/>
            <p:cNvSpPr txBox="1"/>
            <p:nvPr/>
          </p:nvSpPr>
          <p:spPr>
            <a:xfrm>
              <a:off x="5887400" y="3917200"/>
              <a:ext cx="16368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it" sz="1200">
                  <a:solidFill>
                    <a:srgbClr val="434C51"/>
                  </a:solidFill>
                  <a:latin typeface="Open Sans"/>
                  <a:ea typeface="Open Sans"/>
                  <a:cs typeface="Open Sans"/>
                  <a:sym typeface="Open Sans"/>
                </a:rPr>
                <a:t>Speech tagging </a:t>
              </a:r>
              <a:r>
                <a:rPr lang="it" sz="1200">
                  <a:solidFill>
                    <a:srgbClr val="434C51"/>
                  </a:solidFill>
                  <a:latin typeface="Open Sans"/>
                  <a:ea typeface="Open Sans"/>
                  <a:cs typeface="Open Sans"/>
                  <a:sym typeface="Open Sans"/>
                </a:rPr>
                <a:t>or</a:t>
              </a:r>
              <a:r>
                <a:rPr b="1" lang="it" sz="1200">
                  <a:solidFill>
                    <a:srgbClr val="434C51"/>
                  </a:solidFill>
                  <a:latin typeface="Open Sans"/>
                  <a:ea typeface="Open Sans"/>
                  <a:cs typeface="Open Sans"/>
                  <a:sym typeface="Open Sans"/>
                </a:rPr>
                <a:t> named entity recognition</a:t>
              </a:r>
              <a:endParaRPr b="1" sz="1200">
                <a:solidFill>
                  <a:srgbClr val="434C51"/>
                </a:solidFill>
                <a:latin typeface="Open Sans"/>
                <a:ea typeface="Open Sans"/>
                <a:cs typeface="Open Sans"/>
                <a:sym typeface="Open Sans"/>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36"/>
          <p:cNvSpPr txBox="1"/>
          <p:nvPr/>
        </p:nvSpPr>
        <p:spPr>
          <a:xfrm>
            <a:off x="423675" y="379400"/>
            <a:ext cx="6077100" cy="40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t" sz="1238">
                <a:solidFill>
                  <a:srgbClr val="87BC52"/>
                </a:solidFill>
                <a:latin typeface="Open Sans"/>
                <a:ea typeface="Open Sans"/>
                <a:cs typeface="Open Sans"/>
                <a:sym typeface="Open Sans"/>
              </a:rPr>
              <a:t>Deep Learning</a:t>
            </a:r>
            <a:endParaRPr sz="1238">
              <a:solidFill>
                <a:srgbClr val="87BC52"/>
              </a:solidFill>
              <a:latin typeface="Open Sans"/>
              <a:ea typeface="Open Sans"/>
              <a:cs typeface="Open Sans"/>
              <a:sym typeface="Open Sans"/>
            </a:endParaRPr>
          </a:p>
        </p:txBody>
      </p:sp>
      <p:cxnSp>
        <p:nvCxnSpPr>
          <p:cNvPr id="298" name="Google Shape;298;p36"/>
          <p:cNvCxnSpPr/>
          <p:nvPr/>
        </p:nvCxnSpPr>
        <p:spPr>
          <a:xfrm flipH="1" rot="10800000">
            <a:off x="517821" y="1017725"/>
            <a:ext cx="8143200" cy="8100"/>
          </a:xfrm>
          <a:prstGeom prst="straightConnector1">
            <a:avLst/>
          </a:prstGeom>
          <a:noFill/>
          <a:ln cap="flat" cmpd="sng" w="9525">
            <a:solidFill>
              <a:srgbClr val="CCCCCC"/>
            </a:solidFill>
            <a:prstDash val="solid"/>
            <a:round/>
            <a:headEnd len="med" w="med" type="none"/>
            <a:tailEnd len="med" w="med" type="none"/>
          </a:ln>
        </p:spPr>
      </p:cxnSp>
      <p:sp>
        <p:nvSpPr>
          <p:cNvPr id="299" name="Google Shape;299;p36"/>
          <p:cNvSpPr txBox="1"/>
          <p:nvPr/>
        </p:nvSpPr>
        <p:spPr>
          <a:xfrm>
            <a:off x="423675" y="607925"/>
            <a:ext cx="5118300" cy="409800"/>
          </a:xfrm>
          <a:prstGeom prst="rect">
            <a:avLst/>
          </a:prstGeom>
          <a:noFill/>
          <a:ln>
            <a:noFill/>
          </a:ln>
        </p:spPr>
        <p:txBody>
          <a:bodyPr anchorCtr="0" anchor="t" bIns="91425" lIns="91425" spcFirstLastPara="1" rIns="91425" wrap="square" tIns="91425">
            <a:normAutofit/>
          </a:bodyPr>
          <a:lstStyle/>
          <a:p>
            <a:pPr indent="0" lvl="0" marL="0" rtl="0" algn="l">
              <a:lnSpc>
                <a:spcPct val="80000"/>
              </a:lnSpc>
              <a:spcBef>
                <a:spcPts val="0"/>
              </a:spcBef>
              <a:spcAft>
                <a:spcPts val="0"/>
              </a:spcAft>
              <a:buNone/>
            </a:pPr>
            <a:r>
              <a:rPr b="1" lang="it" sz="1720">
                <a:solidFill>
                  <a:srgbClr val="434C51"/>
                </a:solidFill>
                <a:latin typeface="Open Sans"/>
                <a:ea typeface="Open Sans"/>
                <a:cs typeface="Open Sans"/>
                <a:sym typeface="Open Sans"/>
              </a:rPr>
              <a:t>Generative</a:t>
            </a:r>
            <a:r>
              <a:rPr b="1" lang="it" sz="1720">
                <a:solidFill>
                  <a:srgbClr val="434C51"/>
                </a:solidFill>
                <a:latin typeface="Open Sans"/>
                <a:ea typeface="Open Sans"/>
                <a:cs typeface="Open Sans"/>
                <a:sym typeface="Open Sans"/>
              </a:rPr>
              <a:t> Neural Network (GANs)</a:t>
            </a:r>
            <a:endParaRPr b="1" sz="1720">
              <a:solidFill>
                <a:srgbClr val="434C51"/>
              </a:solidFill>
              <a:latin typeface="Open Sans"/>
              <a:ea typeface="Open Sans"/>
              <a:cs typeface="Open Sans"/>
              <a:sym typeface="Open Sans"/>
            </a:endParaRPr>
          </a:p>
        </p:txBody>
      </p:sp>
      <p:pic>
        <p:nvPicPr>
          <p:cNvPr id="300" name="Google Shape;300;p36"/>
          <p:cNvPicPr preferRelativeResize="0"/>
          <p:nvPr/>
        </p:nvPicPr>
        <p:blipFill rotWithShape="1">
          <a:blip r:embed="rId3">
            <a:alphaModFix/>
          </a:blip>
          <a:srcRect b="8903" l="0" r="0" t="6142"/>
          <a:stretch/>
        </p:blipFill>
        <p:spPr>
          <a:xfrm>
            <a:off x="1896025" y="2290700"/>
            <a:ext cx="6052611" cy="2335275"/>
          </a:xfrm>
          <a:prstGeom prst="rect">
            <a:avLst/>
          </a:prstGeom>
          <a:noFill/>
          <a:ln>
            <a:noFill/>
          </a:ln>
        </p:spPr>
      </p:pic>
      <p:sp>
        <p:nvSpPr>
          <p:cNvPr id="301" name="Google Shape;301;p36"/>
          <p:cNvSpPr txBox="1"/>
          <p:nvPr/>
        </p:nvSpPr>
        <p:spPr>
          <a:xfrm>
            <a:off x="451025" y="1068775"/>
            <a:ext cx="8453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302" name="Google Shape;302;p36"/>
          <p:cNvSpPr txBox="1"/>
          <p:nvPr/>
        </p:nvSpPr>
        <p:spPr>
          <a:xfrm>
            <a:off x="517825" y="1298088"/>
            <a:ext cx="81432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it">
                <a:solidFill>
                  <a:schemeClr val="dk1"/>
                </a:solidFill>
                <a:latin typeface="Open Sans"/>
                <a:ea typeface="Open Sans"/>
                <a:cs typeface="Open Sans"/>
                <a:sym typeface="Open Sans"/>
              </a:rPr>
              <a:t>A class of models designed to generate new data that is similar to the training data they've been fed. They learn the underlying distribution of a dataset and then use this knowledge to produce new instances that could plausibly come from the same distribution. </a:t>
            </a:r>
            <a:endParaRPr>
              <a:solidFill>
                <a:schemeClr val="dk1"/>
              </a:solidFill>
              <a:latin typeface="Open Sans"/>
              <a:ea typeface="Open Sans"/>
              <a:cs typeface="Open Sans"/>
              <a:sym typeface="Open Sans"/>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pic>
        <p:nvPicPr>
          <p:cNvPr id="307" name="Google Shape;307;p37"/>
          <p:cNvPicPr preferRelativeResize="0"/>
          <p:nvPr/>
        </p:nvPicPr>
        <p:blipFill rotWithShape="1">
          <a:blip r:embed="rId3">
            <a:alphaModFix/>
          </a:blip>
          <a:srcRect b="3102" l="0" r="0" t="2877"/>
          <a:stretch/>
        </p:blipFill>
        <p:spPr>
          <a:xfrm>
            <a:off x="1957412" y="1344650"/>
            <a:ext cx="5229176" cy="2654600"/>
          </a:xfrm>
          <a:prstGeom prst="rect">
            <a:avLst/>
          </a:prstGeom>
          <a:noFill/>
          <a:ln>
            <a:noFill/>
          </a:ln>
        </p:spPr>
      </p:pic>
      <p:sp>
        <p:nvSpPr>
          <p:cNvPr id="308" name="Google Shape;308;p37"/>
          <p:cNvSpPr txBox="1"/>
          <p:nvPr/>
        </p:nvSpPr>
        <p:spPr>
          <a:xfrm>
            <a:off x="423675" y="379400"/>
            <a:ext cx="6077100" cy="40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t" sz="1238">
                <a:solidFill>
                  <a:srgbClr val="87BC52"/>
                </a:solidFill>
                <a:latin typeface="Open Sans"/>
                <a:ea typeface="Open Sans"/>
                <a:cs typeface="Open Sans"/>
                <a:sym typeface="Open Sans"/>
              </a:rPr>
              <a:t>Deep Learning</a:t>
            </a:r>
            <a:endParaRPr sz="1238">
              <a:solidFill>
                <a:srgbClr val="87BC52"/>
              </a:solidFill>
              <a:latin typeface="Open Sans"/>
              <a:ea typeface="Open Sans"/>
              <a:cs typeface="Open Sans"/>
              <a:sym typeface="Open Sans"/>
            </a:endParaRPr>
          </a:p>
        </p:txBody>
      </p:sp>
      <p:cxnSp>
        <p:nvCxnSpPr>
          <p:cNvPr id="309" name="Google Shape;309;p37"/>
          <p:cNvCxnSpPr/>
          <p:nvPr/>
        </p:nvCxnSpPr>
        <p:spPr>
          <a:xfrm flipH="1" rot="10800000">
            <a:off x="517821" y="1017725"/>
            <a:ext cx="8143200" cy="8100"/>
          </a:xfrm>
          <a:prstGeom prst="straightConnector1">
            <a:avLst/>
          </a:prstGeom>
          <a:noFill/>
          <a:ln cap="flat" cmpd="sng" w="9525">
            <a:solidFill>
              <a:srgbClr val="CCCCCC"/>
            </a:solidFill>
            <a:prstDash val="solid"/>
            <a:round/>
            <a:headEnd len="med" w="med" type="none"/>
            <a:tailEnd len="med" w="med" type="none"/>
          </a:ln>
        </p:spPr>
      </p:cxnSp>
      <p:sp>
        <p:nvSpPr>
          <p:cNvPr id="310" name="Google Shape;310;p37"/>
          <p:cNvSpPr txBox="1"/>
          <p:nvPr/>
        </p:nvSpPr>
        <p:spPr>
          <a:xfrm>
            <a:off x="423675" y="607925"/>
            <a:ext cx="5118300" cy="409800"/>
          </a:xfrm>
          <a:prstGeom prst="rect">
            <a:avLst/>
          </a:prstGeom>
          <a:noFill/>
          <a:ln>
            <a:noFill/>
          </a:ln>
        </p:spPr>
        <p:txBody>
          <a:bodyPr anchorCtr="0" anchor="t" bIns="91425" lIns="91425" spcFirstLastPara="1" rIns="91425" wrap="square" tIns="91425">
            <a:normAutofit/>
          </a:bodyPr>
          <a:lstStyle/>
          <a:p>
            <a:pPr indent="0" lvl="0" marL="0" rtl="0" algn="l">
              <a:lnSpc>
                <a:spcPct val="80000"/>
              </a:lnSpc>
              <a:spcBef>
                <a:spcPts val="0"/>
              </a:spcBef>
              <a:spcAft>
                <a:spcPts val="0"/>
              </a:spcAft>
              <a:buNone/>
            </a:pPr>
            <a:r>
              <a:rPr lang="it" sz="1720">
                <a:solidFill>
                  <a:srgbClr val="434C51"/>
                </a:solidFill>
                <a:latin typeface="Open Sans"/>
                <a:ea typeface="Open Sans"/>
                <a:cs typeface="Open Sans"/>
                <a:sym typeface="Open Sans"/>
              </a:rPr>
              <a:t>Generative Neural Networks: </a:t>
            </a:r>
            <a:r>
              <a:rPr b="1" i="1" lang="it" sz="1720">
                <a:solidFill>
                  <a:srgbClr val="434C51"/>
                </a:solidFill>
                <a:latin typeface="Open Sans"/>
                <a:ea typeface="Open Sans"/>
                <a:cs typeface="Open Sans"/>
                <a:sym typeface="Open Sans"/>
              </a:rPr>
              <a:t>Task</a:t>
            </a:r>
            <a:endParaRPr b="1" i="1" sz="1720">
              <a:solidFill>
                <a:srgbClr val="434C51"/>
              </a:solidFill>
              <a:latin typeface="Open Sans"/>
              <a:ea typeface="Open Sans"/>
              <a:cs typeface="Open Sans"/>
              <a:sym typeface="Open Sans"/>
            </a:endParaRPr>
          </a:p>
        </p:txBody>
      </p:sp>
      <p:sp>
        <p:nvSpPr>
          <p:cNvPr id="311" name="Google Shape;311;p37"/>
          <p:cNvSpPr txBox="1"/>
          <p:nvPr/>
        </p:nvSpPr>
        <p:spPr>
          <a:xfrm>
            <a:off x="451025" y="1068775"/>
            <a:ext cx="7638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312" name="Google Shape;312;p37"/>
          <p:cNvSpPr txBox="1"/>
          <p:nvPr/>
        </p:nvSpPr>
        <p:spPr>
          <a:xfrm>
            <a:off x="233775" y="4119000"/>
            <a:ext cx="88374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it">
                <a:latin typeface="Open Sans"/>
                <a:ea typeface="Open Sans"/>
                <a:cs typeface="Open Sans"/>
                <a:sym typeface="Open Sans"/>
              </a:rPr>
              <a:t>The website </a:t>
            </a:r>
            <a:r>
              <a:rPr i="1" lang="it">
                <a:latin typeface="Open Sans"/>
                <a:ea typeface="Open Sans"/>
                <a:cs typeface="Open Sans"/>
                <a:sym typeface="Open Sans"/>
              </a:rPr>
              <a:t>This Person Does Not Exist</a:t>
            </a:r>
            <a:r>
              <a:rPr lang="it">
                <a:latin typeface="Open Sans"/>
                <a:ea typeface="Open Sans"/>
                <a:cs typeface="Open Sans"/>
                <a:sym typeface="Open Sans"/>
              </a:rPr>
              <a:t> was created in February 2019. It uses GANS, to generate highly realistic images of human faces of people who do not actually exist. </a:t>
            </a:r>
            <a:r>
              <a:rPr i="1" lang="it" u="sng">
                <a:solidFill>
                  <a:schemeClr val="hlink"/>
                </a:solidFill>
                <a:latin typeface="Open Sans"/>
                <a:ea typeface="Open Sans"/>
                <a:cs typeface="Open Sans"/>
                <a:sym typeface="Open Sans"/>
                <a:hlinkClick r:id="rId4"/>
              </a:rPr>
              <a:t>https://this-person-does-not-exist.com/en</a:t>
            </a:r>
            <a:endParaRPr i="1">
              <a:latin typeface="Open Sans"/>
              <a:ea typeface="Open Sans"/>
              <a:cs typeface="Open Sans"/>
              <a:sym typeface="Open Sans"/>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38"/>
          <p:cNvSpPr/>
          <p:nvPr/>
        </p:nvSpPr>
        <p:spPr>
          <a:xfrm>
            <a:off x="0" y="-3600"/>
            <a:ext cx="9144000" cy="5150700"/>
          </a:xfrm>
          <a:prstGeom prst="rect">
            <a:avLst/>
          </a:prstGeom>
          <a:gradFill>
            <a:gsLst>
              <a:gs pos="0">
                <a:srgbClr val="ADD15C"/>
              </a:gs>
              <a:gs pos="100000">
                <a:srgbClr val="66A900"/>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318" name="Google Shape;318;p38"/>
          <p:cNvSpPr txBox="1"/>
          <p:nvPr/>
        </p:nvSpPr>
        <p:spPr>
          <a:xfrm>
            <a:off x="1537338" y="1699388"/>
            <a:ext cx="4281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a:solidFill>
                  <a:srgbClr val="FFFFFF"/>
                </a:solidFill>
                <a:latin typeface="Open Sans"/>
                <a:ea typeface="Open Sans"/>
                <a:cs typeface="Open Sans"/>
                <a:sym typeface="Open Sans"/>
              </a:rPr>
              <a:t>04.</a:t>
            </a:r>
            <a:endParaRPr>
              <a:solidFill>
                <a:srgbClr val="FFFFFF"/>
              </a:solidFill>
              <a:latin typeface="Open Sans"/>
              <a:ea typeface="Open Sans"/>
              <a:cs typeface="Open Sans"/>
              <a:sym typeface="Open Sans"/>
            </a:endParaRPr>
          </a:p>
        </p:txBody>
      </p:sp>
      <p:sp>
        <p:nvSpPr>
          <p:cNvPr id="319" name="Google Shape;319;p38"/>
          <p:cNvSpPr txBox="1"/>
          <p:nvPr/>
        </p:nvSpPr>
        <p:spPr>
          <a:xfrm>
            <a:off x="1537338" y="2128494"/>
            <a:ext cx="42813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it" sz="2000">
                <a:solidFill>
                  <a:srgbClr val="FFFFFF"/>
                </a:solidFill>
                <a:latin typeface="Open Sans"/>
                <a:ea typeface="Open Sans"/>
                <a:cs typeface="Open Sans"/>
                <a:sym typeface="Open Sans"/>
              </a:rPr>
              <a:t>Training</a:t>
            </a:r>
            <a:endParaRPr b="1" sz="2000">
              <a:solidFill>
                <a:srgbClr val="FFFFFF"/>
              </a:solidFill>
              <a:latin typeface="Open Sans"/>
              <a:ea typeface="Open Sans"/>
              <a:cs typeface="Open Sans"/>
              <a:sym typeface="Open Sans"/>
            </a:endParaRPr>
          </a:p>
        </p:txBody>
      </p:sp>
      <p:sp>
        <p:nvSpPr>
          <p:cNvPr id="320" name="Google Shape;320;p38"/>
          <p:cNvSpPr txBox="1"/>
          <p:nvPr/>
        </p:nvSpPr>
        <p:spPr>
          <a:xfrm>
            <a:off x="1537350" y="2650000"/>
            <a:ext cx="6227400" cy="794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it" sz="1200">
                <a:solidFill>
                  <a:srgbClr val="FFFFFF"/>
                </a:solidFill>
                <a:latin typeface="Open Sans"/>
                <a:ea typeface="Open Sans"/>
                <a:cs typeface="Open Sans"/>
                <a:sym typeface="Open Sans"/>
              </a:rPr>
              <a:t>Here, we discuss the process of training machine learning models, including data preparation, model selection, and the use of algorithms to optimize model performance. We'll also cover strategies to avoid common pitfalls like overfitting.</a:t>
            </a:r>
            <a:endParaRPr sz="1200">
              <a:solidFill>
                <a:srgbClr val="FFFFFF"/>
              </a:solidFill>
              <a:latin typeface="Open Sans"/>
              <a:ea typeface="Open Sans"/>
              <a:cs typeface="Open Sans"/>
              <a:sym typeface="Open Sans"/>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pic>
        <p:nvPicPr>
          <p:cNvPr id="325" name="Google Shape;325;p39"/>
          <p:cNvPicPr preferRelativeResize="0"/>
          <p:nvPr/>
        </p:nvPicPr>
        <p:blipFill rotWithShape="1">
          <a:blip r:embed="rId3">
            <a:alphaModFix/>
          </a:blip>
          <a:srcRect b="0" l="0" r="358" t="0"/>
          <a:stretch/>
        </p:blipFill>
        <p:spPr>
          <a:xfrm>
            <a:off x="5081472" y="2240173"/>
            <a:ext cx="3314129" cy="2615201"/>
          </a:xfrm>
          <a:prstGeom prst="rect">
            <a:avLst/>
          </a:prstGeom>
          <a:noFill/>
          <a:ln>
            <a:noFill/>
          </a:ln>
        </p:spPr>
      </p:pic>
      <p:sp>
        <p:nvSpPr>
          <p:cNvPr id="326" name="Google Shape;326;p39"/>
          <p:cNvSpPr txBox="1"/>
          <p:nvPr/>
        </p:nvSpPr>
        <p:spPr>
          <a:xfrm>
            <a:off x="423675" y="379400"/>
            <a:ext cx="6077100" cy="40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t" sz="1238">
                <a:solidFill>
                  <a:srgbClr val="87BC52"/>
                </a:solidFill>
                <a:latin typeface="Open Sans"/>
                <a:ea typeface="Open Sans"/>
                <a:cs typeface="Open Sans"/>
                <a:sym typeface="Open Sans"/>
              </a:rPr>
              <a:t>Training</a:t>
            </a:r>
            <a:endParaRPr sz="1238">
              <a:solidFill>
                <a:srgbClr val="87BC52"/>
              </a:solidFill>
              <a:latin typeface="Open Sans"/>
              <a:ea typeface="Open Sans"/>
              <a:cs typeface="Open Sans"/>
              <a:sym typeface="Open Sans"/>
            </a:endParaRPr>
          </a:p>
        </p:txBody>
      </p:sp>
      <p:cxnSp>
        <p:nvCxnSpPr>
          <p:cNvPr id="327" name="Google Shape;327;p39"/>
          <p:cNvCxnSpPr/>
          <p:nvPr/>
        </p:nvCxnSpPr>
        <p:spPr>
          <a:xfrm flipH="1" rot="10800000">
            <a:off x="517821" y="1017725"/>
            <a:ext cx="8143200" cy="8100"/>
          </a:xfrm>
          <a:prstGeom prst="straightConnector1">
            <a:avLst/>
          </a:prstGeom>
          <a:noFill/>
          <a:ln cap="flat" cmpd="sng" w="9525">
            <a:solidFill>
              <a:srgbClr val="CCCCCC"/>
            </a:solidFill>
            <a:prstDash val="solid"/>
            <a:round/>
            <a:headEnd len="med" w="med" type="none"/>
            <a:tailEnd len="med" w="med" type="none"/>
          </a:ln>
        </p:spPr>
      </p:cxnSp>
      <p:sp>
        <p:nvSpPr>
          <p:cNvPr id="328" name="Google Shape;328;p39"/>
          <p:cNvSpPr txBox="1"/>
          <p:nvPr/>
        </p:nvSpPr>
        <p:spPr>
          <a:xfrm>
            <a:off x="423675" y="607925"/>
            <a:ext cx="5118300" cy="409800"/>
          </a:xfrm>
          <a:prstGeom prst="rect">
            <a:avLst/>
          </a:prstGeom>
          <a:noFill/>
          <a:ln>
            <a:noFill/>
          </a:ln>
        </p:spPr>
        <p:txBody>
          <a:bodyPr anchorCtr="0" anchor="t" bIns="91425" lIns="91425" spcFirstLastPara="1" rIns="91425" wrap="square" tIns="91425">
            <a:normAutofit/>
          </a:bodyPr>
          <a:lstStyle/>
          <a:p>
            <a:pPr indent="0" lvl="0" marL="0" rtl="0" algn="l">
              <a:lnSpc>
                <a:spcPct val="80000"/>
              </a:lnSpc>
              <a:spcBef>
                <a:spcPts val="0"/>
              </a:spcBef>
              <a:spcAft>
                <a:spcPts val="0"/>
              </a:spcAft>
              <a:buNone/>
            </a:pPr>
            <a:r>
              <a:rPr b="1" lang="it" sz="1720">
                <a:solidFill>
                  <a:srgbClr val="434C51"/>
                </a:solidFill>
                <a:latin typeface="Open Sans"/>
                <a:ea typeface="Open Sans"/>
                <a:cs typeface="Open Sans"/>
                <a:sym typeface="Open Sans"/>
              </a:rPr>
              <a:t>Gradient descent</a:t>
            </a:r>
            <a:endParaRPr b="1" sz="1720">
              <a:solidFill>
                <a:srgbClr val="434C51"/>
              </a:solidFill>
              <a:latin typeface="Open Sans"/>
              <a:ea typeface="Open Sans"/>
              <a:cs typeface="Open Sans"/>
              <a:sym typeface="Open Sans"/>
            </a:endParaRPr>
          </a:p>
        </p:txBody>
      </p:sp>
      <p:sp>
        <p:nvSpPr>
          <p:cNvPr id="329" name="Google Shape;329;p39"/>
          <p:cNvSpPr txBox="1"/>
          <p:nvPr/>
        </p:nvSpPr>
        <p:spPr>
          <a:xfrm>
            <a:off x="517825" y="1329713"/>
            <a:ext cx="81432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it">
                <a:latin typeface="Open Sans"/>
                <a:ea typeface="Open Sans"/>
                <a:cs typeface="Open Sans"/>
                <a:sym typeface="Open Sans"/>
              </a:rPr>
              <a:t>Is an optimization algorithm that iteratively adjusts parameters to minimize a cost function, moving in the direction of steepest decrease.</a:t>
            </a:r>
            <a:endParaRPr>
              <a:latin typeface="Open Sans"/>
              <a:ea typeface="Open Sans"/>
              <a:cs typeface="Open Sans"/>
              <a:sym typeface="Open Sans"/>
            </a:endParaRPr>
          </a:p>
        </p:txBody>
      </p:sp>
      <p:pic>
        <p:nvPicPr>
          <p:cNvPr id="330" name="Google Shape;330;p39"/>
          <p:cNvPicPr preferRelativeResize="0"/>
          <p:nvPr/>
        </p:nvPicPr>
        <p:blipFill>
          <a:blip r:embed="rId4">
            <a:alphaModFix/>
          </a:blip>
          <a:stretch>
            <a:fillRect/>
          </a:stretch>
        </p:blipFill>
        <p:spPr>
          <a:xfrm>
            <a:off x="783225" y="2240150"/>
            <a:ext cx="3851406" cy="2615202"/>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40"/>
          <p:cNvSpPr txBox="1"/>
          <p:nvPr/>
        </p:nvSpPr>
        <p:spPr>
          <a:xfrm>
            <a:off x="423675" y="379400"/>
            <a:ext cx="6077100" cy="40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t" sz="1238">
                <a:solidFill>
                  <a:srgbClr val="87BC52"/>
                </a:solidFill>
                <a:latin typeface="Open Sans"/>
                <a:ea typeface="Open Sans"/>
                <a:cs typeface="Open Sans"/>
                <a:sym typeface="Open Sans"/>
              </a:rPr>
              <a:t>Training</a:t>
            </a:r>
            <a:endParaRPr sz="1238">
              <a:solidFill>
                <a:srgbClr val="87BC52"/>
              </a:solidFill>
              <a:latin typeface="Open Sans"/>
              <a:ea typeface="Open Sans"/>
              <a:cs typeface="Open Sans"/>
              <a:sym typeface="Open Sans"/>
            </a:endParaRPr>
          </a:p>
        </p:txBody>
      </p:sp>
      <p:cxnSp>
        <p:nvCxnSpPr>
          <p:cNvPr id="336" name="Google Shape;336;p40"/>
          <p:cNvCxnSpPr/>
          <p:nvPr/>
        </p:nvCxnSpPr>
        <p:spPr>
          <a:xfrm flipH="1" rot="10800000">
            <a:off x="517821" y="1017725"/>
            <a:ext cx="8143200" cy="8100"/>
          </a:xfrm>
          <a:prstGeom prst="straightConnector1">
            <a:avLst/>
          </a:prstGeom>
          <a:noFill/>
          <a:ln cap="flat" cmpd="sng" w="9525">
            <a:solidFill>
              <a:srgbClr val="CCCCCC"/>
            </a:solidFill>
            <a:prstDash val="solid"/>
            <a:round/>
            <a:headEnd len="med" w="med" type="none"/>
            <a:tailEnd len="med" w="med" type="none"/>
          </a:ln>
        </p:spPr>
      </p:cxnSp>
      <p:sp>
        <p:nvSpPr>
          <p:cNvPr id="337" name="Google Shape;337;p40"/>
          <p:cNvSpPr txBox="1"/>
          <p:nvPr/>
        </p:nvSpPr>
        <p:spPr>
          <a:xfrm>
            <a:off x="423675" y="607925"/>
            <a:ext cx="5118300" cy="409800"/>
          </a:xfrm>
          <a:prstGeom prst="rect">
            <a:avLst/>
          </a:prstGeom>
          <a:noFill/>
          <a:ln>
            <a:noFill/>
          </a:ln>
        </p:spPr>
        <p:txBody>
          <a:bodyPr anchorCtr="0" anchor="t" bIns="91425" lIns="91425" spcFirstLastPara="1" rIns="91425" wrap="square" tIns="91425">
            <a:normAutofit/>
          </a:bodyPr>
          <a:lstStyle/>
          <a:p>
            <a:pPr indent="0" lvl="0" marL="0" rtl="0" algn="l">
              <a:lnSpc>
                <a:spcPct val="80000"/>
              </a:lnSpc>
              <a:spcBef>
                <a:spcPts val="0"/>
              </a:spcBef>
              <a:spcAft>
                <a:spcPts val="0"/>
              </a:spcAft>
              <a:buNone/>
            </a:pPr>
            <a:r>
              <a:rPr b="1" lang="it" sz="1720">
                <a:solidFill>
                  <a:srgbClr val="434C51"/>
                </a:solidFill>
                <a:latin typeface="Open Sans"/>
                <a:ea typeface="Open Sans"/>
                <a:cs typeface="Open Sans"/>
                <a:sym typeface="Open Sans"/>
              </a:rPr>
              <a:t>Cost (or loss) function</a:t>
            </a:r>
            <a:endParaRPr b="1" sz="1720">
              <a:solidFill>
                <a:srgbClr val="434C51"/>
              </a:solidFill>
              <a:latin typeface="Open Sans"/>
              <a:ea typeface="Open Sans"/>
              <a:cs typeface="Open Sans"/>
              <a:sym typeface="Open Sans"/>
            </a:endParaRPr>
          </a:p>
        </p:txBody>
      </p:sp>
      <p:sp>
        <p:nvSpPr>
          <p:cNvPr id="338" name="Google Shape;338;p40"/>
          <p:cNvSpPr txBox="1"/>
          <p:nvPr/>
        </p:nvSpPr>
        <p:spPr>
          <a:xfrm>
            <a:off x="517825" y="1467263"/>
            <a:ext cx="8143200" cy="615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lang="it">
                <a:latin typeface="Open Sans"/>
                <a:ea typeface="Open Sans"/>
                <a:cs typeface="Open Sans"/>
                <a:sym typeface="Open Sans"/>
              </a:rPr>
              <a:t>A mathematical function that measures the difference between the algorithm's predictions and the actual data. It guides the optimization process by quantifying the model's performance.</a:t>
            </a:r>
            <a:endParaRPr>
              <a:latin typeface="Open Sans"/>
              <a:ea typeface="Open Sans"/>
              <a:cs typeface="Open Sans"/>
              <a:sym typeface="Open Sans"/>
            </a:endParaRPr>
          </a:p>
        </p:txBody>
      </p:sp>
      <p:pic>
        <p:nvPicPr>
          <p:cNvPr id="339" name="Google Shape;339;p40"/>
          <p:cNvPicPr preferRelativeResize="0"/>
          <p:nvPr/>
        </p:nvPicPr>
        <p:blipFill rotWithShape="1">
          <a:blip r:embed="rId3">
            <a:alphaModFix/>
          </a:blip>
          <a:srcRect b="1671" l="0" r="0" t="0"/>
          <a:stretch/>
        </p:blipFill>
        <p:spPr>
          <a:xfrm>
            <a:off x="1600025" y="2291850"/>
            <a:ext cx="5943951" cy="23854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41"/>
          <p:cNvSpPr txBox="1"/>
          <p:nvPr/>
        </p:nvSpPr>
        <p:spPr>
          <a:xfrm>
            <a:off x="423675" y="379400"/>
            <a:ext cx="6077100" cy="40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t" sz="1238">
                <a:solidFill>
                  <a:srgbClr val="87BC52"/>
                </a:solidFill>
                <a:latin typeface="Open Sans"/>
                <a:ea typeface="Open Sans"/>
                <a:cs typeface="Open Sans"/>
                <a:sym typeface="Open Sans"/>
              </a:rPr>
              <a:t>Training</a:t>
            </a:r>
            <a:endParaRPr sz="1238">
              <a:solidFill>
                <a:srgbClr val="87BC52"/>
              </a:solidFill>
              <a:latin typeface="Open Sans"/>
              <a:ea typeface="Open Sans"/>
              <a:cs typeface="Open Sans"/>
              <a:sym typeface="Open Sans"/>
            </a:endParaRPr>
          </a:p>
        </p:txBody>
      </p:sp>
      <p:cxnSp>
        <p:nvCxnSpPr>
          <p:cNvPr id="345" name="Google Shape;345;p41"/>
          <p:cNvCxnSpPr/>
          <p:nvPr/>
        </p:nvCxnSpPr>
        <p:spPr>
          <a:xfrm flipH="1" rot="10800000">
            <a:off x="517821" y="1017725"/>
            <a:ext cx="8143200" cy="8100"/>
          </a:xfrm>
          <a:prstGeom prst="straightConnector1">
            <a:avLst/>
          </a:prstGeom>
          <a:noFill/>
          <a:ln cap="flat" cmpd="sng" w="9525">
            <a:solidFill>
              <a:srgbClr val="CCCCCC"/>
            </a:solidFill>
            <a:prstDash val="solid"/>
            <a:round/>
            <a:headEnd len="med" w="med" type="none"/>
            <a:tailEnd len="med" w="med" type="none"/>
          </a:ln>
        </p:spPr>
      </p:cxnSp>
      <p:sp>
        <p:nvSpPr>
          <p:cNvPr id="346" name="Google Shape;346;p41"/>
          <p:cNvSpPr txBox="1"/>
          <p:nvPr/>
        </p:nvSpPr>
        <p:spPr>
          <a:xfrm>
            <a:off x="423675" y="607925"/>
            <a:ext cx="5118300" cy="409800"/>
          </a:xfrm>
          <a:prstGeom prst="rect">
            <a:avLst/>
          </a:prstGeom>
          <a:noFill/>
          <a:ln>
            <a:noFill/>
          </a:ln>
        </p:spPr>
        <p:txBody>
          <a:bodyPr anchorCtr="0" anchor="t" bIns="91425" lIns="91425" spcFirstLastPara="1" rIns="91425" wrap="square" tIns="91425">
            <a:normAutofit/>
          </a:bodyPr>
          <a:lstStyle/>
          <a:p>
            <a:pPr indent="0" lvl="0" marL="0" rtl="0" algn="l">
              <a:lnSpc>
                <a:spcPct val="80000"/>
              </a:lnSpc>
              <a:spcBef>
                <a:spcPts val="0"/>
              </a:spcBef>
              <a:spcAft>
                <a:spcPts val="0"/>
              </a:spcAft>
              <a:buNone/>
            </a:pPr>
            <a:r>
              <a:rPr b="1" lang="it" sz="1720">
                <a:solidFill>
                  <a:srgbClr val="434C51"/>
                </a:solidFill>
                <a:latin typeface="Open Sans"/>
                <a:ea typeface="Open Sans"/>
                <a:cs typeface="Open Sans"/>
                <a:sym typeface="Open Sans"/>
              </a:rPr>
              <a:t>Gradient descent</a:t>
            </a:r>
            <a:endParaRPr b="1" sz="1720">
              <a:solidFill>
                <a:srgbClr val="434C51"/>
              </a:solidFill>
              <a:latin typeface="Open Sans"/>
              <a:ea typeface="Open Sans"/>
              <a:cs typeface="Open Sans"/>
              <a:sym typeface="Open Sans"/>
            </a:endParaRPr>
          </a:p>
        </p:txBody>
      </p:sp>
      <p:pic>
        <p:nvPicPr>
          <p:cNvPr id="347" name="Google Shape;347;p41"/>
          <p:cNvPicPr preferRelativeResize="0"/>
          <p:nvPr/>
        </p:nvPicPr>
        <p:blipFill>
          <a:blip r:embed="rId3">
            <a:alphaModFix/>
          </a:blip>
          <a:stretch>
            <a:fillRect/>
          </a:stretch>
        </p:blipFill>
        <p:spPr>
          <a:xfrm flipH="1">
            <a:off x="4348289" y="2266925"/>
            <a:ext cx="3326386" cy="2542625"/>
          </a:xfrm>
          <a:prstGeom prst="rect">
            <a:avLst/>
          </a:prstGeom>
          <a:noFill/>
          <a:ln>
            <a:noFill/>
          </a:ln>
        </p:spPr>
      </p:pic>
      <p:grpSp>
        <p:nvGrpSpPr>
          <p:cNvPr id="348" name="Google Shape;348;p41"/>
          <p:cNvGrpSpPr/>
          <p:nvPr/>
        </p:nvGrpSpPr>
        <p:grpSpPr>
          <a:xfrm>
            <a:off x="1270913" y="2212887"/>
            <a:ext cx="2711253" cy="2604331"/>
            <a:chOff x="582070" y="1454250"/>
            <a:chExt cx="3527980" cy="3388850"/>
          </a:xfrm>
        </p:grpSpPr>
        <p:pic>
          <p:nvPicPr>
            <p:cNvPr id="349" name="Google Shape;349;p41"/>
            <p:cNvPicPr preferRelativeResize="0"/>
            <p:nvPr/>
          </p:nvPicPr>
          <p:blipFill rotWithShape="1">
            <a:blip r:embed="rId4">
              <a:alphaModFix/>
            </a:blip>
            <a:srcRect b="20967" l="22824" r="27761" t="0"/>
            <a:stretch/>
          </p:blipFill>
          <p:spPr>
            <a:xfrm>
              <a:off x="662350" y="1454250"/>
              <a:ext cx="2996825" cy="2811201"/>
            </a:xfrm>
            <a:prstGeom prst="rect">
              <a:avLst/>
            </a:prstGeom>
            <a:noFill/>
            <a:ln>
              <a:noFill/>
            </a:ln>
          </p:spPr>
        </p:pic>
        <p:sp>
          <p:nvSpPr>
            <p:cNvPr id="350" name="Google Shape;350;p41"/>
            <p:cNvSpPr txBox="1"/>
            <p:nvPr/>
          </p:nvSpPr>
          <p:spPr>
            <a:xfrm>
              <a:off x="582070" y="4362500"/>
              <a:ext cx="1945200" cy="480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it" sz="1200">
                  <a:latin typeface="Open Sans"/>
                  <a:ea typeface="Open Sans"/>
                  <a:cs typeface="Open Sans"/>
                  <a:sym typeface="Open Sans"/>
                </a:rPr>
                <a:t>Local minima</a:t>
              </a:r>
              <a:endParaRPr i="1" sz="1200">
                <a:latin typeface="Open Sans"/>
                <a:ea typeface="Open Sans"/>
                <a:cs typeface="Open Sans"/>
                <a:sym typeface="Open Sans"/>
              </a:endParaRPr>
            </a:p>
          </p:txBody>
        </p:sp>
        <p:sp>
          <p:nvSpPr>
            <p:cNvPr id="351" name="Google Shape;351;p41"/>
            <p:cNvSpPr txBox="1"/>
            <p:nvPr/>
          </p:nvSpPr>
          <p:spPr>
            <a:xfrm>
              <a:off x="2164850" y="4362500"/>
              <a:ext cx="1945200" cy="480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it" sz="1200">
                  <a:latin typeface="Open Sans"/>
                  <a:ea typeface="Open Sans"/>
                  <a:cs typeface="Open Sans"/>
                  <a:sym typeface="Open Sans"/>
                </a:rPr>
                <a:t>Global minima</a:t>
              </a:r>
              <a:endParaRPr i="1" sz="1200">
                <a:latin typeface="Open Sans"/>
                <a:ea typeface="Open Sans"/>
                <a:cs typeface="Open Sans"/>
                <a:sym typeface="Open Sans"/>
              </a:endParaRPr>
            </a:p>
          </p:txBody>
        </p:sp>
        <p:cxnSp>
          <p:nvCxnSpPr>
            <p:cNvPr id="352" name="Google Shape;352;p41"/>
            <p:cNvCxnSpPr/>
            <p:nvPr/>
          </p:nvCxnSpPr>
          <p:spPr>
            <a:xfrm>
              <a:off x="1858525" y="3724025"/>
              <a:ext cx="0" cy="739800"/>
            </a:xfrm>
            <a:prstGeom prst="straightConnector1">
              <a:avLst/>
            </a:prstGeom>
            <a:noFill/>
            <a:ln cap="flat" cmpd="sng" w="9525">
              <a:solidFill>
                <a:schemeClr val="dk2"/>
              </a:solidFill>
              <a:prstDash val="solid"/>
              <a:round/>
              <a:headEnd len="med" w="med" type="none"/>
              <a:tailEnd len="med" w="med" type="none"/>
            </a:ln>
          </p:spPr>
        </p:cxnSp>
        <p:cxnSp>
          <p:nvCxnSpPr>
            <p:cNvPr id="353" name="Google Shape;353;p41"/>
            <p:cNvCxnSpPr/>
            <p:nvPr/>
          </p:nvCxnSpPr>
          <p:spPr>
            <a:xfrm>
              <a:off x="2961200" y="3902825"/>
              <a:ext cx="0" cy="561000"/>
            </a:xfrm>
            <a:prstGeom prst="straightConnector1">
              <a:avLst/>
            </a:prstGeom>
            <a:noFill/>
            <a:ln cap="flat" cmpd="sng" w="9525">
              <a:solidFill>
                <a:schemeClr val="dk2"/>
              </a:solidFill>
              <a:prstDash val="solid"/>
              <a:round/>
              <a:headEnd len="med" w="med" type="none"/>
              <a:tailEnd len="med" w="med" type="none"/>
            </a:ln>
          </p:spPr>
        </p:cxnSp>
      </p:grpSp>
      <p:sp>
        <p:nvSpPr>
          <p:cNvPr id="354" name="Google Shape;354;p41"/>
          <p:cNvSpPr txBox="1"/>
          <p:nvPr/>
        </p:nvSpPr>
        <p:spPr>
          <a:xfrm>
            <a:off x="517825" y="1375538"/>
            <a:ext cx="81432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it">
                <a:latin typeface="Open Sans"/>
                <a:ea typeface="Open Sans"/>
                <a:cs typeface="Open Sans"/>
                <a:sym typeface="Open Sans"/>
              </a:rPr>
              <a:t>Is an optimization algorithm that iteratively adjusts parameters to minimize a cost function, moving in the direction of steepest decrease.</a:t>
            </a:r>
            <a:endParaRPr>
              <a:latin typeface="Open Sans"/>
              <a:ea typeface="Open Sans"/>
              <a:cs typeface="Open Sans"/>
              <a:sym typeface="Open San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5"/>
          <p:cNvSpPr/>
          <p:nvPr/>
        </p:nvSpPr>
        <p:spPr>
          <a:xfrm>
            <a:off x="0" y="-3600"/>
            <a:ext cx="9144000" cy="5150700"/>
          </a:xfrm>
          <a:prstGeom prst="rect">
            <a:avLst/>
          </a:prstGeom>
          <a:gradFill>
            <a:gsLst>
              <a:gs pos="0">
                <a:srgbClr val="ADD15C"/>
              </a:gs>
              <a:gs pos="100000">
                <a:srgbClr val="66A900"/>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94" name="Google Shape;94;p15"/>
          <p:cNvSpPr txBox="1"/>
          <p:nvPr/>
        </p:nvSpPr>
        <p:spPr>
          <a:xfrm>
            <a:off x="1537338" y="1699388"/>
            <a:ext cx="4281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a:solidFill>
                  <a:srgbClr val="FFFFFF"/>
                </a:solidFill>
                <a:latin typeface="Open Sans"/>
                <a:ea typeface="Open Sans"/>
                <a:cs typeface="Open Sans"/>
                <a:sym typeface="Open Sans"/>
              </a:rPr>
              <a:t>01.</a:t>
            </a:r>
            <a:endParaRPr>
              <a:solidFill>
                <a:srgbClr val="FFFFFF"/>
              </a:solidFill>
              <a:latin typeface="Open Sans"/>
              <a:ea typeface="Open Sans"/>
              <a:cs typeface="Open Sans"/>
              <a:sym typeface="Open Sans"/>
            </a:endParaRPr>
          </a:p>
        </p:txBody>
      </p:sp>
      <p:sp>
        <p:nvSpPr>
          <p:cNvPr id="95" name="Google Shape;95;p15"/>
          <p:cNvSpPr txBox="1"/>
          <p:nvPr/>
        </p:nvSpPr>
        <p:spPr>
          <a:xfrm>
            <a:off x="1537338" y="2128494"/>
            <a:ext cx="42813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it" sz="2000">
                <a:solidFill>
                  <a:srgbClr val="FFFFFF"/>
                </a:solidFill>
                <a:latin typeface="Open Sans"/>
                <a:ea typeface="Open Sans"/>
                <a:cs typeface="Open Sans"/>
                <a:sym typeface="Open Sans"/>
              </a:rPr>
              <a:t>Introduction</a:t>
            </a:r>
            <a:endParaRPr b="1" sz="2000">
              <a:solidFill>
                <a:srgbClr val="FFFFFF"/>
              </a:solidFill>
              <a:latin typeface="Open Sans"/>
              <a:ea typeface="Open Sans"/>
              <a:cs typeface="Open Sans"/>
              <a:sym typeface="Open Sans"/>
            </a:endParaRPr>
          </a:p>
        </p:txBody>
      </p:sp>
      <p:sp>
        <p:nvSpPr>
          <p:cNvPr id="96" name="Google Shape;96;p15"/>
          <p:cNvSpPr txBox="1"/>
          <p:nvPr/>
        </p:nvSpPr>
        <p:spPr>
          <a:xfrm>
            <a:off x="1537350" y="2650000"/>
            <a:ext cx="6227400" cy="794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it" sz="1200">
                <a:solidFill>
                  <a:srgbClr val="FFFFFF"/>
                </a:solidFill>
                <a:latin typeface="Open Sans"/>
                <a:ea typeface="Open Sans"/>
                <a:cs typeface="Open Sans"/>
                <a:sym typeface="Open Sans"/>
              </a:rPr>
              <a:t>This section serves as an introduction to our comprehensive exploration of artificial intelligence. We'll provide an overview of key concepts, history, and the impact of AI and machine learning technologies in various sectors.</a:t>
            </a:r>
            <a:endParaRPr sz="1200">
              <a:solidFill>
                <a:srgbClr val="FFFFFF"/>
              </a:solidFill>
              <a:latin typeface="Open Sans"/>
              <a:ea typeface="Open Sans"/>
              <a:cs typeface="Open Sans"/>
              <a:sym typeface="Open Sans"/>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p42"/>
          <p:cNvSpPr txBox="1"/>
          <p:nvPr/>
        </p:nvSpPr>
        <p:spPr>
          <a:xfrm>
            <a:off x="423675" y="379400"/>
            <a:ext cx="6077100" cy="40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t" sz="1238">
                <a:solidFill>
                  <a:srgbClr val="87BC52"/>
                </a:solidFill>
                <a:latin typeface="Open Sans"/>
                <a:ea typeface="Open Sans"/>
                <a:cs typeface="Open Sans"/>
                <a:sym typeface="Open Sans"/>
              </a:rPr>
              <a:t>Training</a:t>
            </a:r>
            <a:endParaRPr sz="1238">
              <a:solidFill>
                <a:srgbClr val="87BC52"/>
              </a:solidFill>
              <a:latin typeface="Open Sans"/>
              <a:ea typeface="Open Sans"/>
              <a:cs typeface="Open Sans"/>
              <a:sym typeface="Open Sans"/>
            </a:endParaRPr>
          </a:p>
        </p:txBody>
      </p:sp>
      <p:cxnSp>
        <p:nvCxnSpPr>
          <p:cNvPr id="360" name="Google Shape;360;p42"/>
          <p:cNvCxnSpPr/>
          <p:nvPr/>
        </p:nvCxnSpPr>
        <p:spPr>
          <a:xfrm flipH="1" rot="10800000">
            <a:off x="517821" y="1017725"/>
            <a:ext cx="8143200" cy="8100"/>
          </a:xfrm>
          <a:prstGeom prst="straightConnector1">
            <a:avLst/>
          </a:prstGeom>
          <a:noFill/>
          <a:ln cap="flat" cmpd="sng" w="9525">
            <a:solidFill>
              <a:srgbClr val="CCCCCC"/>
            </a:solidFill>
            <a:prstDash val="solid"/>
            <a:round/>
            <a:headEnd len="med" w="med" type="none"/>
            <a:tailEnd len="med" w="med" type="none"/>
          </a:ln>
        </p:spPr>
      </p:cxnSp>
      <p:sp>
        <p:nvSpPr>
          <p:cNvPr id="361" name="Google Shape;361;p42"/>
          <p:cNvSpPr txBox="1"/>
          <p:nvPr/>
        </p:nvSpPr>
        <p:spPr>
          <a:xfrm>
            <a:off x="423675" y="607925"/>
            <a:ext cx="5118300" cy="409800"/>
          </a:xfrm>
          <a:prstGeom prst="rect">
            <a:avLst/>
          </a:prstGeom>
          <a:noFill/>
          <a:ln>
            <a:noFill/>
          </a:ln>
        </p:spPr>
        <p:txBody>
          <a:bodyPr anchorCtr="0" anchor="t" bIns="91425" lIns="91425" spcFirstLastPara="1" rIns="91425" wrap="square" tIns="91425">
            <a:normAutofit/>
          </a:bodyPr>
          <a:lstStyle/>
          <a:p>
            <a:pPr indent="0" lvl="0" marL="0" rtl="0" algn="l">
              <a:lnSpc>
                <a:spcPct val="80000"/>
              </a:lnSpc>
              <a:spcBef>
                <a:spcPts val="0"/>
              </a:spcBef>
              <a:spcAft>
                <a:spcPts val="0"/>
              </a:spcAft>
              <a:buNone/>
            </a:pPr>
            <a:r>
              <a:rPr b="1" lang="it" sz="1720">
                <a:solidFill>
                  <a:srgbClr val="434C51"/>
                </a:solidFill>
                <a:latin typeface="Open Sans"/>
                <a:ea typeface="Open Sans"/>
                <a:cs typeface="Open Sans"/>
                <a:sym typeface="Open Sans"/>
              </a:rPr>
              <a:t>Learning rate</a:t>
            </a:r>
            <a:endParaRPr b="1" sz="1720">
              <a:solidFill>
                <a:srgbClr val="434C51"/>
              </a:solidFill>
              <a:latin typeface="Open Sans"/>
              <a:ea typeface="Open Sans"/>
              <a:cs typeface="Open Sans"/>
              <a:sym typeface="Open Sans"/>
            </a:endParaRPr>
          </a:p>
        </p:txBody>
      </p:sp>
      <p:sp>
        <p:nvSpPr>
          <p:cNvPr id="362" name="Google Shape;362;p42"/>
          <p:cNvSpPr txBox="1"/>
          <p:nvPr/>
        </p:nvSpPr>
        <p:spPr>
          <a:xfrm>
            <a:off x="517825" y="1467263"/>
            <a:ext cx="8143200" cy="615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lang="it">
                <a:latin typeface="Open Sans"/>
                <a:ea typeface="Open Sans"/>
                <a:cs typeface="Open Sans"/>
                <a:sym typeface="Open Sans"/>
              </a:rPr>
              <a:t>An hyperparameter that controls the adjustment of model weights during training. It determines the size of the steps the algorithm takes to reach the minimum of the loss function.</a:t>
            </a:r>
            <a:endParaRPr>
              <a:latin typeface="Open Sans"/>
              <a:ea typeface="Open Sans"/>
              <a:cs typeface="Open Sans"/>
              <a:sym typeface="Open Sans"/>
            </a:endParaRPr>
          </a:p>
        </p:txBody>
      </p:sp>
      <p:pic>
        <p:nvPicPr>
          <p:cNvPr id="363" name="Google Shape;363;p42"/>
          <p:cNvPicPr preferRelativeResize="0"/>
          <p:nvPr/>
        </p:nvPicPr>
        <p:blipFill rotWithShape="1">
          <a:blip r:embed="rId3">
            <a:alphaModFix/>
          </a:blip>
          <a:srcRect b="15615" l="7800" r="6104" t="20932"/>
          <a:stretch/>
        </p:blipFill>
        <p:spPr>
          <a:xfrm>
            <a:off x="1646012" y="2291850"/>
            <a:ext cx="5851976" cy="2425974"/>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43"/>
          <p:cNvSpPr txBox="1"/>
          <p:nvPr/>
        </p:nvSpPr>
        <p:spPr>
          <a:xfrm>
            <a:off x="423675" y="379400"/>
            <a:ext cx="6077100" cy="40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t" sz="1238">
                <a:solidFill>
                  <a:srgbClr val="87BC52"/>
                </a:solidFill>
                <a:latin typeface="Open Sans"/>
                <a:ea typeface="Open Sans"/>
                <a:cs typeface="Open Sans"/>
                <a:sym typeface="Open Sans"/>
              </a:rPr>
              <a:t>Training</a:t>
            </a:r>
            <a:endParaRPr sz="1238">
              <a:solidFill>
                <a:srgbClr val="87BC52"/>
              </a:solidFill>
              <a:latin typeface="Open Sans"/>
              <a:ea typeface="Open Sans"/>
              <a:cs typeface="Open Sans"/>
              <a:sym typeface="Open Sans"/>
            </a:endParaRPr>
          </a:p>
        </p:txBody>
      </p:sp>
      <p:cxnSp>
        <p:nvCxnSpPr>
          <p:cNvPr id="369" name="Google Shape;369;p43"/>
          <p:cNvCxnSpPr/>
          <p:nvPr/>
        </p:nvCxnSpPr>
        <p:spPr>
          <a:xfrm flipH="1" rot="10800000">
            <a:off x="517821" y="1017725"/>
            <a:ext cx="8143200" cy="8100"/>
          </a:xfrm>
          <a:prstGeom prst="straightConnector1">
            <a:avLst/>
          </a:prstGeom>
          <a:noFill/>
          <a:ln cap="flat" cmpd="sng" w="9525">
            <a:solidFill>
              <a:srgbClr val="CCCCCC"/>
            </a:solidFill>
            <a:prstDash val="solid"/>
            <a:round/>
            <a:headEnd len="med" w="med" type="none"/>
            <a:tailEnd len="med" w="med" type="none"/>
          </a:ln>
        </p:spPr>
      </p:cxnSp>
      <p:sp>
        <p:nvSpPr>
          <p:cNvPr id="370" name="Google Shape;370;p43"/>
          <p:cNvSpPr txBox="1"/>
          <p:nvPr/>
        </p:nvSpPr>
        <p:spPr>
          <a:xfrm>
            <a:off x="423675" y="607925"/>
            <a:ext cx="5118300" cy="409800"/>
          </a:xfrm>
          <a:prstGeom prst="rect">
            <a:avLst/>
          </a:prstGeom>
          <a:noFill/>
          <a:ln>
            <a:noFill/>
          </a:ln>
        </p:spPr>
        <p:txBody>
          <a:bodyPr anchorCtr="0" anchor="t" bIns="91425" lIns="91425" spcFirstLastPara="1" rIns="91425" wrap="square" tIns="91425">
            <a:normAutofit/>
          </a:bodyPr>
          <a:lstStyle/>
          <a:p>
            <a:pPr indent="0" lvl="0" marL="0" rtl="0" algn="l">
              <a:lnSpc>
                <a:spcPct val="80000"/>
              </a:lnSpc>
              <a:spcBef>
                <a:spcPts val="0"/>
              </a:spcBef>
              <a:spcAft>
                <a:spcPts val="0"/>
              </a:spcAft>
              <a:buNone/>
            </a:pPr>
            <a:r>
              <a:rPr b="1" lang="it" sz="1720">
                <a:solidFill>
                  <a:srgbClr val="434C51"/>
                </a:solidFill>
                <a:latin typeface="Open Sans"/>
                <a:ea typeface="Open Sans"/>
                <a:cs typeface="Open Sans"/>
                <a:sym typeface="Open Sans"/>
              </a:rPr>
              <a:t>Backpropagation</a:t>
            </a:r>
            <a:endParaRPr b="1" sz="1720">
              <a:solidFill>
                <a:srgbClr val="434C51"/>
              </a:solidFill>
              <a:latin typeface="Open Sans"/>
              <a:ea typeface="Open Sans"/>
              <a:cs typeface="Open Sans"/>
              <a:sym typeface="Open Sans"/>
            </a:endParaRPr>
          </a:p>
        </p:txBody>
      </p:sp>
      <p:sp>
        <p:nvSpPr>
          <p:cNvPr id="371" name="Google Shape;371;p43"/>
          <p:cNvSpPr txBox="1"/>
          <p:nvPr/>
        </p:nvSpPr>
        <p:spPr>
          <a:xfrm>
            <a:off x="517825" y="1467263"/>
            <a:ext cx="8143200" cy="615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lang="it">
                <a:latin typeface="Open Sans"/>
                <a:ea typeface="Open Sans"/>
                <a:cs typeface="Open Sans"/>
                <a:sym typeface="Open Sans"/>
              </a:rPr>
              <a:t>An algorithm used to calculate the gradient of the loss function with respect to each weight by the chain rule, efficiently propagating the error backward through the network.</a:t>
            </a:r>
            <a:endParaRPr>
              <a:latin typeface="Open Sans"/>
              <a:ea typeface="Open Sans"/>
              <a:cs typeface="Open Sans"/>
              <a:sym typeface="Open Sans"/>
            </a:endParaRPr>
          </a:p>
        </p:txBody>
      </p:sp>
      <p:pic>
        <p:nvPicPr>
          <p:cNvPr id="372" name="Google Shape;372;p43"/>
          <p:cNvPicPr preferRelativeResize="0"/>
          <p:nvPr/>
        </p:nvPicPr>
        <p:blipFill rotWithShape="1">
          <a:blip r:embed="rId3">
            <a:alphaModFix/>
          </a:blip>
          <a:srcRect b="12721" l="0" r="0" t="17877"/>
          <a:stretch/>
        </p:blipFill>
        <p:spPr>
          <a:xfrm>
            <a:off x="2241675" y="2291850"/>
            <a:ext cx="4660656" cy="24259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p44"/>
          <p:cNvSpPr txBox="1"/>
          <p:nvPr/>
        </p:nvSpPr>
        <p:spPr>
          <a:xfrm>
            <a:off x="423675" y="379400"/>
            <a:ext cx="6077100" cy="40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t" sz="1238">
                <a:solidFill>
                  <a:srgbClr val="87BC52"/>
                </a:solidFill>
                <a:latin typeface="Open Sans"/>
                <a:ea typeface="Open Sans"/>
                <a:cs typeface="Open Sans"/>
                <a:sym typeface="Open Sans"/>
              </a:rPr>
              <a:t>Training</a:t>
            </a:r>
            <a:endParaRPr sz="1238">
              <a:solidFill>
                <a:srgbClr val="87BC52"/>
              </a:solidFill>
              <a:latin typeface="Open Sans"/>
              <a:ea typeface="Open Sans"/>
              <a:cs typeface="Open Sans"/>
              <a:sym typeface="Open Sans"/>
            </a:endParaRPr>
          </a:p>
        </p:txBody>
      </p:sp>
      <p:cxnSp>
        <p:nvCxnSpPr>
          <p:cNvPr id="378" name="Google Shape;378;p44"/>
          <p:cNvCxnSpPr/>
          <p:nvPr/>
        </p:nvCxnSpPr>
        <p:spPr>
          <a:xfrm flipH="1" rot="10800000">
            <a:off x="517821" y="1017725"/>
            <a:ext cx="8143200" cy="8100"/>
          </a:xfrm>
          <a:prstGeom prst="straightConnector1">
            <a:avLst/>
          </a:prstGeom>
          <a:noFill/>
          <a:ln cap="flat" cmpd="sng" w="9525">
            <a:solidFill>
              <a:srgbClr val="CCCCCC"/>
            </a:solidFill>
            <a:prstDash val="solid"/>
            <a:round/>
            <a:headEnd len="med" w="med" type="none"/>
            <a:tailEnd len="med" w="med" type="none"/>
          </a:ln>
        </p:spPr>
      </p:cxnSp>
      <p:sp>
        <p:nvSpPr>
          <p:cNvPr id="379" name="Google Shape;379;p44"/>
          <p:cNvSpPr txBox="1"/>
          <p:nvPr/>
        </p:nvSpPr>
        <p:spPr>
          <a:xfrm>
            <a:off x="423675" y="607925"/>
            <a:ext cx="5118300" cy="409800"/>
          </a:xfrm>
          <a:prstGeom prst="rect">
            <a:avLst/>
          </a:prstGeom>
          <a:noFill/>
          <a:ln>
            <a:noFill/>
          </a:ln>
        </p:spPr>
        <p:txBody>
          <a:bodyPr anchorCtr="0" anchor="t" bIns="91425" lIns="91425" spcFirstLastPara="1" rIns="91425" wrap="square" tIns="91425">
            <a:normAutofit/>
          </a:bodyPr>
          <a:lstStyle/>
          <a:p>
            <a:pPr indent="0" lvl="0" marL="0" rtl="0" algn="l">
              <a:lnSpc>
                <a:spcPct val="80000"/>
              </a:lnSpc>
              <a:spcBef>
                <a:spcPts val="0"/>
              </a:spcBef>
              <a:spcAft>
                <a:spcPts val="0"/>
              </a:spcAft>
              <a:buNone/>
            </a:pPr>
            <a:r>
              <a:rPr b="1" lang="it" sz="1720">
                <a:solidFill>
                  <a:srgbClr val="434C51"/>
                </a:solidFill>
                <a:latin typeface="Open Sans"/>
                <a:ea typeface="Open Sans"/>
                <a:cs typeface="Open Sans"/>
                <a:sym typeface="Open Sans"/>
              </a:rPr>
              <a:t>Backpropagation</a:t>
            </a:r>
            <a:endParaRPr b="1" sz="1720">
              <a:solidFill>
                <a:srgbClr val="434C51"/>
              </a:solidFill>
              <a:latin typeface="Open Sans"/>
              <a:ea typeface="Open Sans"/>
              <a:cs typeface="Open Sans"/>
              <a:sym typeface="Open Sans"/>
            </a:endParaRPr>
          </a:p>
        </p:txBody>
      </p:sp>
      <p:pic>
        <p:nvPicPr>
          <p:cNvPr id="380" name="Google Shape;380;p44"/>
          <p:cNvPicPr preferRelativeResize="0"/>
          <p:nvPr/>
        </p:nvPicPr>
        <p:blipFill rotWithShape="1">
          <a:blip r:embed="rId3">
            <a:alphaModFix/>
          </a:blip>
          <a:srcRect b="0" l="4789" r="0" t="0"/>
          <a:stretch/>
        </p:blipFill>
        <p:spPr>
          <a:xfrm>
            <a:off x="1623312" y="2291850"/>
            <a:ext cx="5897376" cy="2425976"/>
          </a:xfrm>
          <a:prstGeom prst="rect">
            <a:avLst/>
          </a:prstGeom>
          <a:noFill/>
          <a:ln>
            <a:noFill/>
          </a:ln>
        </p:spPr>
      </p:pic>
      <p:sp>
        <p:nvSpPr>
          <p:cNvPr id="381" name="Google Shape;381;p44"/>
          <p:cNvSpPr txBox="1"/>
          <p:nvPr/>
        </p:nvSpPr>
        <p:spPr>
          <a:xfrm>
            <a:off x="517825" y="1467263"/>
            <a:ext cx="81432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it">
                <a:solidFill>
                  <a:schemeClr val="dk1"/>
                </a:solidFill>
                <a:latin typeface="Open Sans"/>
                <a:ea typeface="Open Sans"/>
                <a:cs typeface="Open Sans"/>
                <a:sym typeface="Open Sans"/>
              </a:rPr>
              <a:t>An algorithm used to calculate the gradient of the loss function with respect to each weight by the chain rule, efficiently propagating the error backward through the network.</a:t>
            </a:r>
            <a:endParaRPr>
              <a:latin typeface="Open Sans"/>
              <a:ea typeface="Open Sans"/>
              <a:cs typeface="Open Sans"/>
              <a:sym typeface="Open Sans"/>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p45"/>
          <p:cNvSpPr txBox="1"/>
          <p:nvPr/>
        </p:nvSpPr>
        <p:spPr>
          <a:xfrm>
            <a:off x="423675" y="379400"/>
            <a:ext cx="6077100" cy="40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t" sz="1238">
                <a:solidFill>
                  <a:srgbClr val="87BC52"/>
                </a:solidFill>
                <a:latin typeface="Open Sans"/>
                <a:ea typeface="Open Sans"/>
                <a:cs typeface="Open Sans"/>
                <a:sym typeface="Open Sans"/>
              </a:rPr>
              <a:t>Training</a:t>
            </a:r>
            <a:endParaRPr sz="1238">
              <a:solidFill>
                <a:srgbClr val="87BC52"/>
              </a:solidFill>
              <a:latin typeface="Open Sans"/>
              <a:ea typeface="Open Sans"/>
              <a:cs typeface="Open Sans"/>
              <a:sym typeface="Open Sans"/>
            </a:endParaRPr>
          </a:p>
        </p:txBody>
      </p:sp>
      <p:cxnSp>
        <p:nvCxnSpPr>
          <p:cNvPr id="387" name="Google Shape;387;p45"/>
          <p:cNvCxnSpPr/>
          <p:nvPr/>
        </p:nvCxnSpPr>
        <p:spPr>
          <a:xfrm flipH="1" rot="10800000">
            <a:off x="517821" y="1017725"/>
            <a:ext cx="8143200" cy="8100"/>
          </a:xfrm>
          <a:prstGeom prst="straightConnector1">
            <a:avLst/>
          </a:prstGeom>
          <a:noFill/>
          <a:ln cap="flat" cmpd="sng" w="9525">
            <a:solidFill>
              <a:srgbClr val="CCCCCC"/>
            </a:solidFill>
            <a:prstDash val="solid"/>
            <a:round/>
            <a:headEnd len="med" w="med" type="none"/>
            <a:tailEnd len="med" w="med" type="none"/>
          </a:ln>
        </p:spPr>
      </p:cxnSp>
      <p:sp>
        <p:nvSpPr>
          <p:cNvPr id="388" name="Google Shape;388;p45"/>
          <p:cNvSpPr txBox="1"/>
          <p:nvPr/>
        </p:nvSpPr>
        <p:spPr>
          <a:xfrm>
            <a:off x="423675" y="607925"/>
            <a:ext cx="5118300" cy="409800"/>
          </a:xfrm>
          <a:prstGeom prst="rect">
            <a:avLst/>
          </a:prstGeom>
          <a:noFill/>
          <a:ln>
            <a:noFill/>
          </a:ln>
        </p:spPr>
        <p:txBody>
          <a:bodyPr anchorCtr="0" anchor="t" bIns="91425" lIns="91425" spcFirstLastPara="1" rIns="91425" wrap="square" tIns="91425">
            <a:normAutofit/>
          </a:bodyPr>
          <a:lstStyle/>
          <a:p>
            <a:pPr indent="0" lvl="0" marL="0" rtl="0" algn="l">
              <a:lnSpc>
                <a:spcPct val="80000"/>
              </a:lnSpc>
              <a:spcBef>
                <a:spcPts val="0"/>
              </a:spcBef>
              <a:spcAft>
                <a:spcPts val="0"/>
              </a:spcAft>
              <a:buNone/>
            </a:pPr>
            <a:r>
              <a:rPr b="1" lang="it" sz="1720">
                <a:solidFill>
                  <a:srgbClr val="434C51"/>
                </a:solidFill>
                <a:latin typeface="Open Sans"/>
                <a:ea typeface="Open Sans"/>
                <a:cs typeface="Open Sans"/>
                <a:sym typeface="Open Sans"/>
              </a:rPr>
              <a:t>Overfitting and underfitting</a:t>
            </a:r>
            <a:endParaRPr b="1" sz="1720">
              <a:solidFill>
                <a:srgbClr val="434C51"/>
              </a:solidFill>
              <a:latin typeface="Open Sans"/>
              <a:ea typeface="Open Sans"/>
              <a:cs typeface="Open Sans"/>
              <a:sym typeface="Open Sans"/>
            </a:endParaRPr>
          </a:p>
        </p:txBody>
      </p:sp>
      <p:pic>
        <p:nvPicPr>
          <p:cNvPr id="389" name="Google Shape;389;p45"/>
          <p:cNvPicPr preferRelativeResize="0"/>
          <p:nvPr/>
        </p:nvPicPr>
        <p:blipFill rotWithShape="1">
          <a:blip r:embed="rId3">
            <a:alphaModFix/>
          </a:blip>
          <a:srcRect b="8791" l="3385" r="4854" t="6268"/>
          <a:stretch/>
        </p:blipFill>
        <p:spPr>
          <a:xfrm>
            <a:off x="1282334" y="1466850"/>
            <a:ext cx="6614175" cy="32385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sp>
        <p:nvSpPr>
          <p:cNvPr id="394" name="Google Shape;394;p46"/>
          <p:cNvSpPr txBox="1"/>
          <p:nvPr/>
        </p:nvSpPr>
        <p:spPr>
          <a:xfrm>
            <a:off x="423675" y="379400"/>
            <a:ext cx="6077100" cy="40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t" sz="1238">
                <a:solidFill>
                  <a:srgbClr val="87BC52"/>
                </a:solidFill>
                <a:latin typeface="Open Sans"/>
                <a:ea typeface="Open Sans"/>
                <a:cs typeface="Open Sans"/>
                <a:sym typeface="Open Sans"/>
              </a:rPr>
              <a:t>Training</a:t>
            </a:r>
            <a:endParaRPr sz="1238">
              <a:solidFill>
                <a:srgbClr val="87BC52"/>
              </a:solidFill>
              <a:latin typeface="Open Sans"/>
              <a:ea typeface="Open Sans"/>
              <a:cs typeface="Open Sans"/>
              <a:sym typeface="Open Sans"/>
            </a:endParaRPr>
          </a:p>
        </p:txBody>
      </p:sp>
      <p:cxnSp>
        <p:nvCxnSpPr>
          <p:cNvPr id="395" name="Google Shape;395;p46"/>
          <p:cNvCxnSpPr/>
          <p:nvPr/>
        </p:nvCxnSpPr>
        <p:spPr>
          <a:xfrm flipH="1" rot="10800000">
            <a:off x="517821" y="1017725"/>
            <a:ext cx="8143200" cy="8100"/>
          </a:xfrm>
          <a:prstGeom prst="straightConnector1">
            <a:avLst/>
          </a:prstGeom>
          <a:noFill/>
          <a:ln cap="flat" cmpd="sng" w="9525">
            <a:solidFill>
              <a:srgbClr val="CCCCCC"/>
            </a:solidFill>
            <a:prstDash val="solid"/>
            <a:round/>
            <a:headEnd len="med" w="med" type="none"/>
            <a:tailEnd len="med" w="med" type="none"/>
          </a:ln>
        </p:spPr>
      </p:cxnSp>
      <p:sp>
        <p:nvSpPr>
          <p:cNvPr id="396" name="Google Shape;396;p46"/>
          <p:cNvSpPr txBox="1"/>
          <p:nvPr/>
        </p:nvSpPr>
        <p:spPr>
          <a:xfrm>
            <a:off x="423675" y="607925"/>
            <a:ext cx="5118300" cy="409800"/>
          </a:xfrm>
          <a:prstGeom prst="rect">
            <a:avLst/>
          </a:prstGeom>
          <a:noFill/>
          <a:ln>
            <a:noFill/>
          </a:ln>
        </p:spPr>
        <p:txBody>
          <a:bodyPr anchorCtr="0" anchor="t" bIns="91425" lIns="91425" spcFirstLastPara="1" rIns="91425" wrap="square" tIns="91425">
            <a:normAutofit/>
          </a:bodyPr>
          <a:lstStyle/>
          <a:p>
            <a:pPr indent="0" lvl="0" marL="0" rtl="0" algn="l">
              <a:lnSpc>
                <a:spcPct val="80000"/>
              </a:lnSpc>
              <a:spcBef>
                <a:spcPts val="0"/>
              </a:spcBef>
              <a:spcAft>
                <a:spcPts val="0"/>
              </a:spcAft>
              <a:buNone/>
            </a:pPr>
            <a:r>
              <a:rPr b="1" lang="it" sz="1720">
                <a:solidFill>
                  <a:srgbClr val="434C51"/>
                </a:solidFill>
                <a:latin typeface="Open Sans"/>
                <a:ea typeface="Open Sans"/>
                <a:cs typeface="Open Sans"/>
                <a:sym typeface="Open Sans"/>
              </a:rPr>
              <a:t>Generalization</a:t>
            </a:r>
            <a:endParaRPr b="1" sz="1720">
              <a:solidFill>
                <a:srgbClr val="434C51"/>
              </a:solidFill>
              <a:latin typeface="Open Sans"/>
              <a:ea typeface="Open Sans"/>
              <a:cs typeface="Open Sans"/>
              <a:sym typeface="Open Sans"/>
            </a:endParaRPr>
          </a:p>
        </p:txBody>
      </p:sp>
      <p:grpSp>
        <p:nvGrpSpPr>
          <p:cNvPr id="397" name="Google Shape;397;p46"/>
          <p:cNvGrpSpPr/>
          <p:nvPr/>
        </p:nvGrpSpPr>
        <p:grpSpPr>
          <a:xfrm>
            <a:off x="857157" y="2442820"/>
            <a:ext cx="3749827" cy="2124049"/>
            <a:chOff x="350525" y="2803500"/>
            <a:chExt cx="3421375" cy="1774625"/>
          </a:xfrm>
        </p:grpSpPr>
        <p:pic>
          <p:nvPicPr>
            <p:cNvPr id="398" name="Google Shape;398;p46"/>
            <p:cNvPicPr preferRelativeResize="0"/>
            <p:nvPr/>
          </p:nvPicPr>
          <p:blipFill rotWithShape="1">
            <a:blip r:embed="rId3">
              <a:alphaModFix/>
            </a:blip>
            <a:srcRect b="61553" l="5195" r="5069" t="0"/>
            <a:stretch/>
          </p:blipFill>
          <p:spPr>
            <a:xfrm>
              <a:off x="350525" y="2803500"/>
              <a:ext cx="3421375" cy="1465925"/>
            </a:xfrm>
            <a:prstGeom prst="rect">
              <a:avLst/>
            </a:prstGeom>
            <a:noFill/>
            <a:ln>
              <a:noFill/>
            </a:ln>
          </p:spPr>
        </p:pic>
        <p:sp>
          <p:nvSpPr>
            <p:cNvPr id="399" name="Google Shape;399;p46"/>
            <p:cNvSpPr txBox="1"/>
            <p:nvPr/>
          </p:nvSpPr>
          <p:spPr>
            <a:xfrm>
              <a:off x="1185625" y="4269425"/>
              <a:ext cx="1519500" cy="30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it" sz="1200">
                  <a:solidFill>
                    <a:srgbClr val="434C51"/>
                  </a:solidFill>
                  <a:latin typeface="Open Sans"/>
                  <a:ea typeface="Open Sans"/>
                  <a:cs typeface="Open Sans"/>
                  <a:sym typeface="Open Sans"/>
                </a:rPr>
                <a:t>Training data</a:t>
              </a:r>
              <a:endParaRPr b="1" i="1" sz="1000">
                <a:solidFill>
                  <a:srgbClr val="434C51"/>
                </a:solidFill>
                <a:latin typeface="Open Sans"/>
                <a:ea typeface="Open Sans"/>
                <a:cs typeface="Open Sans"/>
                <a:sym typeface="Open Sans"/>
              </a:endParaRPr>
            </a:p>
          </p:txBody>
        </p:sp>
      </p:grpSp>
      <p:grpSp>
        <p:nvGrpSpPr>
          <p:cNvPr id="400" name="Google Shape;400;p46"/>
          <p:cNvGrpSpPr/>
          <p:nvPr/>
        </p:nvGrpSpPr>
        <p:grpSpPr>
          <a:xfrm>
            <a:off x="6621490" y="2736405"/>
            <a:ext cx="1665372" cy="1830464"/>
            <a:chOff x="6159200" y="3048788"/>
            <a:chExt cx="1519500" cy="1529338"/>
          </a:xfrm>
        </p:grpSpPr>
        <p:pic>
          <p:nvPicPr>
            <p:cNvPr id="401" name="Google Shape;401;p46"/>
            <p:cNvPicPr preferRelativeResize="0"/>
            <p:nvPr/>
          </p:nvPicPr>
          <p:blipFill rotWithShape="1">
            <a:blip r:embed="rId3">
              <a:alphaModFix/>
            </a:blip>
            <a:srcRect b="15388" l="30777" r="33648" t="59031"/>
            <a:stretch/>
          </p:blipFill>
          <p:spPr>
            <a:xfrm>
              <a:off x="6240775" y="3048788"/>
              <a:ext cx="1356350" cy="975350"/>
            </a:xfrm>
            <a:prstGeom prst="rect">
              <a:avLst/>
            </a:prstGeom>
            <a:noFill/>
            <a:ln>
              <a:noFill/>
            </a:ln>
          </p:spPr>
        </p:pic>
        <p:sp>
          <p:nvSpPr>
            <p:cNvPr id="402" name="Google Shape;402;p46"/>
            <p:cNvSpPr txBox="1"/>
            <p:nvPr/>
          </p:nvSpPr>
          <p:spPr>
            <a:xfrm>
              <a:off x="6159200" y="4269425"/>
              <a:ext cx="1519500" cy="30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it" sz="1200">
                  <a:solidFill>
                    <a:srgbClr val="434C51"/>
                  </a:solidFill>
                  <a:latin typeface="Open Sans"/>
                  <a:ea typeface="Open Sans"/>
                  <a:cs typeface="Open Sans"/>
                  <a:sym typeface="Open Sans"/>
                </a:rPr>
                <a:t>Testing data</a:t>
              </a:r>
              <a:endParaRPr b="1" i="1" sz="1000">
                <a:solidFill>
                  <a:srgbClr val="434C51"/>
                </a:solidFill>
                <a:latin typeface="Open Sans"/>
                <a:ea typeface="Open Sans"/>
                <a:cs typeface="Open Sans"/>
                <a:sym typeface="Open Sans"/>
              </a:endParaRPr>
            </a:p>
          </p:txBody>
        </p:sp>
      </p:grpSp>
      <p:sp>
        <p:nvSpPr>
          <p:cNvPr id="403" name="Google Shape;403;p46"/>
          <p:cNvSpPr txBox="1"/>
          <p:nvPr/>
        </p:nvSpPr>
        <p:spPr>
          <a:xfrm>
            <a:off x="517825" y="1467263"/>
            <a:ext cx="81432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it">
                <a:solidFill>
                  <a:schemeClr val="dk1"/>
                </a:solidFill>
                <a:latin typeface="Open Sans"/>
                <a:ea typeface="Open Sans"/>
                <a:cs typeface="Open Sans"/>
                <a:sym typeface="Open Sans"/>
              </a:rPr>
              <a:t>Model's ability to perform well on new, unseen data after being trained on a specific dataset. It measures the effectiveness in applying learned patterns to novel inputs outside the training set.</a:t>
            </a:r>
            <a:endParaRPr>
              <a:latin typeface="Open Sans"/>
              <a:ea typeface="Open Sans"/>
              <a:cs typeface="Open Sans"/>
              <a:sym typeface="Open Sans"/>
            </a:endParaRPr>
          </a:p>
        </p:txBody>
      </p:sp>
      <p:grpSp>
        <p:nvGrpSpPr>
          <p:cNvPr id="404" name="Google Shape;404;p46"/>
          <p:cNvGrpSpPr/>
          <p:nvPr/>
        </p:nvGrpSpPr>
        <p:grpSpPr>
          <a:xfrm>
            <a:off x="4735537" y="3335488"/>
            <a:ext cx="1757400" cy="338700"/>
            <a:chOff x="4634870" y="2989138"/>
            <a:chExt cx="1757400" cy="338700"/>
          </a:xfrm>
        </p:grpSpPr>
        <p:sp>
          <p:nvSpPr>
            <p:cNvPr id="405" name="Google Shape;405;p46"/>
            <p:cNvSpPr txBox="1"/>
            <p:nvPr/>
          </p:nvSpPr>
          <p:spPr>
            <a:xfrm>
              <a:off x="4634870" y="2989138"/>
              <a:ext cx="17574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it" sz="1000">
                  <a:solidFill>
                    <a:srgbClr val="434C51"/>
                  </a:solidFill>
                  <a:latin typeface="Open Sans"/>
                  <a:ea typeface="Open Sans"/>
                  <a:cs typeface="Open Sans"/>
                  <a:sym typeface="Open Sans"/>
                </a:rPr>
                <a:t>Generalization</a:t>
              </a:r>
              <a:endParaRPr b="1" i="1" sz="800">
                <a:solidFill>
                  <a:srgbClr val="434C51"/>
                </a:solidFill>
                <a:latin typeface="Open Sans"/>
                <a:ea typeface="Open Sans"/>
                <a:cs typeface="Open Sans"/>
                <a:sym typeface="Open Sans"/>
              </a:endParaRPr>
            </a:p>
          </p:txBody>
        </p:sp>
        <p:cxnSp>
          <p:nvCxnSpPr>
            <p:cNvPr id="406" name="Google Shape;406;p46"/>
            <p:cNvCxnSpPr/>
            <p:nvPr/>
          </p:nvCxnSpPr>
          <p:spPr>
            <a:xfrm>
              <a:off x="4918085" y="3289513"/>
              <a:ext cx="1211700" cy="3900"/>
            </a:xfrm>
            <a:prstGeom prst="straightConnector1">
              <a:avLst/>
            </a:prstGeom>
            <a:noFill/>
            <a:ln cap="flat" cmpd="sng" w="9525">
              <a:solidFill>
                <a:schemeClr val="dk2"/>
              </a:solidFill>
              <a:prstDash val="solid"/>
              <a:round/>
              <a:headEnd len="med" w="med" type="none"/>
              <a:tailEnd len="med" w="med" type="triangle"/>
            </a:ln>
          </p:spPr>
        </p:cxnSp>
      </p:gr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sp>
        <p:nvSpPr>
          <p:cNvPr id="411" name="Google Shape;411;p47"/>
          <p:cNvSpPr txBox="1"/>
          <p:nvPr/>
        </p:nvSpPr>
        <p:spPr>
          <a:xfrm>
            <a:off x="423675" y="379400"/>
            <a:ext cx="6077100" cy="40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t" sz="1238">
                <a:solidFill>
                  <a:srgbClr val="87BC52"/>
                </a:solidFill>
                <a:latin typeface="Open Sans"/>
                <a:ea typeface="Open Sans"/>
                <a:cs typeface="Open Sans"/>
                <a:sym typeface="Open Sans"/>
              </a:rPr>
              <a:t>Training</a:t>
            </a:r>
            <a:endParaRPr sz="1238">
              <a:solidFill>
                <a:srgbClr val="87BC52"/>
              </a:solidFill>
              <a:latin typeface="Open Sans"/>
              <a:ea typeface="Open Sans"/>
              <a:cs typeface="Open Sans"/>
              <a:sym typeface="Open Sans"/>
            </a:endParaRPr>
          </a:p>
        </p:txBody>
      </p:sp>
      <p:cxnSp>
        <p:nvCxnSpPr>
          <p:cNvPr id="412" name="Google Shape;412;p47"/>
          <p:cNvCxnSpPr/>
          <p:nvPr/>
        </p:nvCxnSpPr>
        <p:spPr>
          <a:xfrm flipH="1" rot="10800000">
            <a:off x="517821" y="1017725"/>
            <a:ext cx="8143200" cy="8100"/>
          </a:xfrm>
          <a:prstGeom prst="straightConnector1">
            <a:avLst/>
          </a:prstGeom>
          <a:noFill/>
          <a:ln cap="flat" cmpd="sng" w="9525">
            <a:solidFill>
              <a:srgbClr val="CCCCCC"/>
            </a:solidFill>
            <a:prstDash val="solid"/>
            <a:round/>
            <a:headEnd len="med" w="med" type="none"/>
            <a:tailEnd len="med" w="med" type="none"/>
          </a:ln>
        </p:spPr>
      </p:cxnSp>
      <p:sp>
        <p:nvSpPr>
          <p:cNvPr id="413" name="Google Shape;413;p47"/>
          <p:cNvSpPr txBox="1"/>
          <p:nvPr/>
        </p:nvSpPr>
        <p:spPr>
          <a:xfrm>
            <a:off x="423675" y="607925"/>
            <a:ext cx="5118300" cy="409800"/>
          </a:xfrm>
          <a:prstGeom prst="rect">
            <a:avLst/>
          </a:prstGeom>
          <a:noFill/>
          <a:ln>
            <a:noFill/>
          </a:ln>
        </p:spPr>
        <p:txBody>
          <a:bodyPr anchorCtr="0" anchor="t" bIns="91425" lIns="91425" spcFirstLastPara="1" rIns="91425" wrap="square" tIns="91425">
            <a:normAutofit/>
          </a:bodyPr>
          <a:lstStyle/>
          <a:p>
            <a:pPr indent="0" lvl="0" marL="0" rtl="0" algn="l">
              <a:lnSpc>
                <a:spcPct val="80000"/>
              </a:lnSpc>
              <a:spcBef>
                <a:spcPts val="0"/>
              </a:spcBef>
              <a:spcAft>
                <a:spcPts val="0"/>
              </a:spcAft>
              <a:buNone/>
            </a:pPr>
            <a:r>
              <a:rPr lang="it" sz="1720">
                <a:solidFill>
                  <a:srgbClr val="434C51"/>
                </a:solidFill>
                <a:latin typeface="Open Sans"/>
                <a:ea typeface="Open Sans"/>
                <a:cs typeface="Open Sans"/>
                <a:sym typeface="Open Sans"/>
              </a:rPr>
              <a:t>Generalization: </a:t>
            </a:r>
            <a:r>
              <a:rPr b="1" i="1" lang="it" sz="1720">
                <a:solidFill>
                  <a:srgbClr val="434C51"/>
                </a:solidFill>
                <a:latin typeface="Open Sans"/>
                <a:ea typeface="Open Sans"/>
                <a:cs typeface="Open Sans"/>
                <a:sym typeface="Open Sans"/>
              </a:rPr>
              <a:t>Set splitting</a:t>
            </a:r>
            <a:endParaRPr b="1" i="1" sz="1720">
              <a:solidFill>
                <a:srgbClr val="434C51"/>
              </a:solidFill>
              <a:latin typeface="Open Sans"/>
              <a:ea typeface="Open Sans"/>
              <a:cs typeface="Open Sans"/>
              <a:sym typeface="Open Sans"/>
            </a:endParaRPr>
          </a:p>
        </p:txBody>
      </p:sp>
      <p:sp>
        <p:nvSpPr>
          <p:cNvPr id="414" name="Google Shape;414;p47"/>
          <p:cNvSpPr txBox="1"/>
          <p:nvPr/>
        </p:nvSpPr>
        <p:spPr>
          <a:xfrm>
            <a:off x="517825" y="1467263"/>
            <a:ext cx="81432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it">
                <a:solidFill>
                  <a:schemeClr val="dk1"/>
                </a:solidFill>
                <a:latin typeface="Open Sans"/>
                <a:ea typeface="Open Sans"/>
                <a:cs typeface="Open Sans"/>
                <a:sym typeface="Open Sans"/>
              </a:rPr>
              <a:t>A process a dataset is divided into separate subsets to ensure that models are trained on one set of data and tested on unseen data to evaluate performance and generalize ability.</a:t>
            </a:r>
            <a:endParaRPr>
              <a:latin typeface="Open Sans"/>
              <a:ea typeface="Open Sans"/>
              <a:cs typeface="Open Sans"/>
              <a:sym typeface="Open Sans"/>
            </a:endParaRPr>
          </a:p>
        </p:txBody>
      </p:sp>
      <p:pic>
        <p:nvPicPr>
          <p:cNvPr id="415" name="Google Shape;415;p47"/>
          <p:cNvPicPr preferRelativeResize="0"/>
          <p:nvPr/>
        </p:nvPicPr>
        <p:blipFill rotWithShape="1">
          <a:blip r:embed="rId3">
            <a:alphaModFix/>
          </a:blip>
          <a:srcRect b="16588" l="0" r="0" t="24856"/>
          <a:stretch/>
        </p:blipFill>
        <p:spPr>
          <a:xfrm>
            <a:off x="1672850" y="2291850"/>
            <a:ext cx="5798305" cy="2425974"/>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p48"/>
          <p:cNvSpPr txBox="1"/>
          <p:nvPr/>
        </p:nvSpPr>
        <p:spPr>
          <a:xfrm>
            <a:off x="423675" y="379400"/>
            <a:ext cx="6077100" cy="40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t" sz="1238">
                <a:solidFill>
                  <a:srgbClr val="87BC52"/>
                </a:solidFill>
                <a:latin typeface="Open Sans"/>
                <a:ea typeface="Open Sans"/>
                <a:cs typeface="Open Sans"/>
                <a:sym typeface="Open Sans"/>
              </a:rPr>
              <a:t>Training</a:t>
            </a:r>
            <a:endParaRPr sz="1238">
              <a:solidFill>
                <a:srgbClr val="87BC52"/>
              </a:solidFill>
              <a:latin typeface="Open Sans"/>
              <a:ea typeface="Open Sans"/>
              <a:cs typeface="Open Sans"/>
              <a:sym typeface="Open Sans"/>
            </a:endParaRPr>
          </a:p>
        </p:txBody>
      </p:sp>
      <p:cxnSp>
        <p:nvCxnSpPr>
          <p:cNvPr id="421" name="Google Shape;421;p48"/>
          <p:cNvCxnSpPr/>
          <p:nvPr/>
        </p:nvCxnSpPr>
        <p:spPr>
          <a:xfrm flipH="1" rot="10800000">
            <a:off x="517821" y="1017725"/>
            <a:ext cx="8143200" cy="8100"/>
          </a:xfrm>
          <a:prstGeom prst="straightConnector1">
            <a:avLst/>
          </a:prstGeom>
          <a:noFill/>
          <a:ln cap="flat" cmpd="sng" w="9525">
            <a:solidFill>
              <a:srgbClr val="CCCCCC"/>
            </a:solidFill>
            <a:prstDash val="solid"/>
            <a:round/>
            <a:headEnd len="med" w="med" type="none"/>
            <a:tailEnd len="med" w="med" type="none"/>
          </a:ln>
        </p:spPr>
      </p:cxnSp>
      <p:sp>
        <p:nvSpPr>
          <p:cNvPr id="422" name="Google Shape;422;p48"/>
          <p:cNvSpPr txBox="1"/>
          <p:nvPr/>
        </p:nvSpPr>
        <p:spPr>
          <a:xfrm>
            <a:off x="423675" y="607925"/>
            <a:ext cx="5118300" cy="409800"/>
          </a:xfrm>
          <a:prstGeom prst="rect">
            <a:avLst/>
          </a:prstGeom>
          <a:noFill/>
          <a:ln>
            <a:noFill/>
          </a:ln>
        </p:spPr>
        <p:txBody>
          <a:bodyPr anchorCtr="0" anchor="t" bIns="91425" lIns="91425" spcFirstLastPara="1" rIns="91425" wrap="square" tIns="91425">
            <a:normAutofit/>
          </a:bodyPr>
          <a:lstStyle/>
          <a:p>
            <a:pPr indent="0" lvl="0" marL="0" rtl="0" algn="l">
              <a:lnSpc>
                <a:spcPct val="80000"/>
              </a:lnSpc>
              <a:spcBef>
                <a:spcPts val="0"/>
              </a:spcBef>
              <a:spcAft>
                <a:spcPts val="0"/>
              </a:spcAft>
              <a:buNone/>
            </a:pPr>
            <a:r>
              <a:rPr lang="it" sz="1720">
                <a:solidFill>
                  <a:srgbClr val="434C51"/>
                </a:solidFill>
                <a:latin typeface="Open Sans"/>
                <a:ea typeface="Open Sans"/>
                <a:cs typeface="Open Sans"/>
                <a:sym typeface="Open Sans"/>
              </a:rPr>
              <a:t>Generalization: </a:t>
            </a:r>
            <a:r>
              <a:rPr b="1" i="1" lang="it" sz="1720">
                <a:solidFill>
                  <a:srgbClr val="434C51"/>
                </a:solidFill>
                <a:latin typeface="Open Sans"/>
                <a:ea typeface="Open Sans"/>
                <a:cs typeface="Open Sans"/>
                <a:sym typeface="Open Sans"/>
              </a:rPr>
              <a:t>Data augmentation</a:t>
            </a:r>
            <a:endParaRPr b="1" i="1" sz="1720">
              <a:solidFill>
                <a:srgbClr val="434C51"/>
              </a:solidFill>
              <a:latin typeface="Open Sans"/>
              <a:ea typeface="Open Sans"/>
              <a:cs typeface="Open Sans"/>
              <a:sym typeface="Open Sans"/>
            </a:endParaRPr>
          </a:p>
        </p:txBody>
      </p:sp>
      <p:sp>
        <p:nvSpPr>
          <p:cNvPr id="423" name="Google Shape;423;p48"/>
          <p:cNvSpPr txBox="1"/>
          <p:nvPr/>
        </p:nvSpPr>
        <p:spPr>
          <a:xfrm>
            <a:off x="517825" y="1541213"/>
            <a:ext cx="81432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it">
                <a:solidFill>
                  <a:schemeClr val="dk1"/>
                </a:solidFill>
                <a:latin typeface="Open Sans"/>
                <a:ea typeface="Open Sans"/>
                <a:cs typeface="Open Sans"/>
                <a:sym typeface="Open Sans"/>
              </a:rPr>
              <a:t>A technique to increase the diversity of training data by applying various transformations, such as rotation, scaling, and flipping, to existing samples.</a:t>
            </a:r>
            <a:r>
              <a:rPr lang="it">
                <a:solidFill>
                  <a:schemeClr val="dk1"/>
                </a:solidFill>
                <a:latin typeface="Open Sans"/>
                <a:ea typeface="Open Sans"/>
                <a:cs typeface="Open Sans"/>
                <a:sym typeface="Open Sans"/>
              </a:rPr>
              <a:t> This helps improve model robustness and generalization by simulating a wider range of input scenarios.</a:t>
            </a:r>
            <a:endParaRPr>
              <a:latin typeface="Open Sans"/>
              <a:ea typeface="Open Sans"/>
              <a:cs typeface="Open Sans"/>
              <a:sym typeface="Open Sans"/>
            </a:endParaRPr>
          </a:p>
        </p:txBody>
      </p:sp>
      <p:grpSp>
        <p:nvGrpSpPr>
          <p:cNvPr id="424" name="Google Shape;424;p48"/>
          <p:cNvGrpSpPr/>
          <p:nvPr/>
        </p:nvGrpSpPr>
        <p:grpSpPr>
          <a:xfrm>
            <a:off x="1108713" y="2812988"/>
            <a:ext cx="6926575" cy="1825738"/>
            <a:chOff x="1108713" y="2739038"/>
            <a:chExt cx="6926575" cy="1825738"/>
          </a:xfrm>
        </p:grpSpPr>
        <p:grpSp>
          <p:nvGrpSpPr>
            <p:cNvPr id="425" name="Google Shape;425;p48"/>
            <p:cNvGrpSpPr/>
            <p:nvPr/>
          </p:nvGrpSpPr>
          <p:grpSpPr>
            <a:xfrm>
              <a:off x="1108713" y="2739038"/>
              <a:ext cx="6926575" cy="1531601"/>
              <a:chOff x="1126138" y="2659400"/>
              <a:chExt cx="6926575" cy="1531601"/>
            </a:xfrm>
          </p:grpSpPr>
          <p:pic>
            <p:nvPicPr>
              <p:cNvPr id="426" name="Google Shape;426;p48"/>
              <p:cNvPicPr preferRelativeResize="0"/>
              <p:nvPr/>
            </p:nvPicPr>
            <p:blipFill rotWithShape="1">
              <a:blip r:embed="rId3">
                <a:alphaModFix/>
              </a:blip>
              <a:srcRect b="36772" l="2325" r="80586" t="37789"/>
              <a:stretch/>
            </p:blipFill>
            <p:spPr>
              <a:xfrm>
                <a:off x="1126138" y="2659400"/>
                <a:ext cx="1586410" cy="1531601"/>
              </a:xfrm>
              <a:prstGeom prst="rect">
                <a:avLst/>
              </a:prstGeom>
              <a:noFill/>
              <a:ln>
                <a:noFill/>
              </a:ln>
            </p:spPr>
          </p:pic>
          <p:pic>
            <p:nvPicPr>
              <p:cNvPr id="427" name="Google Shape;427;p48"/>
              <p:cNvPicPr preferRelativeResize="0"/>
              <p:nvPr/>
            </p:nvPicPr>
            <p:blipFill rotWithShape="1">
              <a:blip r:embed="rId3">
                <a:alphaModFix/>
              </a:blip>
              <a:srcRect b="36774" l="22233" r="0" t="35851"/>
              <a:stretch/>
            </p:blipFill>
            <p:spPr>
              <a:xfrm>
                <a:off x="4118230" y="2976085"/>
                <a:ext cx="3934482" cy="898230"/>
              </a:xfrm>
              <a:prstGeom prst="rect">
                <a:avLst/>
              </a:prstGeom>
              <a:noFill/>
              <a:ln>
                <a:noFill/>
              </a:ln>
            </p:spPr>
          </p:pic>
          <p:cxnSp>
            <p:nvCxnSpPr>
              <p:cNvPr id="428" name="Google Shape;428;p48"/>
              <p:cNvCxnSpPr/>
              <p:nvPr/>
            </p:nvCxnSpPr>
            <p:spPr>
              <a:xfrm>
                <a:off x="2809539" y="3423250"/>
                <a:ext cx="1211700" cy="3900"/>
              </a:xfrm>
              <a:prstGeom prst="straightConnector1">
                <a:avLst/>
              </a:prstGeom>
              <a:noFill/>
              <a:ln cap="flat" cmpd="sng" w="9525">
                <a:solidFill>
                  <a:schemeClr val="dk2"/>
                </a:solidFill>
                <a:prstDash val="solid"/>
                <a:round/>
                <a:headEnd len="med" w="med" type="none"/>
                <a:tailEnd len="med" w="med" type="triangle"/>
              </a:ln>
            </p:spPr>
          </p:cxnSp>
        </p:grpSp>
        <p:sp>
          <p:nvSpPr>
            <p:cNvPr id="429" name="Google Shape;429;p48"/>
            <p:cNvSpPr txBox="1"/>
            <p:nvPr/>
          </p:nvSpPr>
          <p:spPr>
            <a:xfrm>
              <a:off x="1185625" y="4195475"/>
              <a:ext cx="15195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it" sz="1200">
                  <a:solidFill>
                    <a:srgbClr val="434C51"/>
                  </a:solidFill>
                  <a:latin typeface="Open Sans"/>
                  <a:ea typeface="Open Sans"/>
                  <a:cs typeface="Open Sans"/>
                  <a:sym typeface="Open Sans"/>
                </a:rPr>
                <a:t>Original</a:t>
              </a:r>
              <a:endParaRPr b="1" i="1" sz="1000">
                <a:solidFill>
                  <a:srgbClr val="434C51"/>
                </a:solidFill>
                <a:latin typeface="Open Sans"/>
                <a:ea typeface="Open Sans"/>
                <a:cs typeface="Open Sans"/>
                <a:sym typeface="Open Sans"/>
              </a:endParaRPr>
            </a:p>
          </p:txBody>
        </p:sp>
        <p:sp>
          <p:nvSpPr>
            <p:cNvPr id="430" name="Google Shape;430;p48"/>
            <p:cNvSpPr txBox="1"/>
            <p:nvPr/>
          </p:nvSpPr>
          <p:spPr>
            <a:xfrm>
              <a:off x="4122425" y="4195475"/>
              <a:ext cx="37644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it" sz="1200">
                  <a:solidFill>
                    <a:srgbClr val="434C51"/>
                  </a:solidFill>
                  <a:latin typeface="Open Sans"/>
                  <a:ea typeface="Open Sans"/>
                  <a:cs typeface="Open Sans"/>
                  <a:sym typeface="Open Sans"/>
                </a:rPr>
                <a:t>Augmentation</a:t>
              </a:r>
              <a:endParaRPr b="1" i="1" sz="1000">
                <a:solidFill>
                  <a:srgbClr val="434C51"/>
                </a:solidFill>
                <a:latin typeface="Open Sans"/>
                <a:ea typeface="Open Sans"/>
                <a:cs typeface="Open Sans"/>
                <a:sym typeface="Open Sans"/>
              </a:endParaRPr>
            </a:p>
          </p:txBody>
        </p:sp>
      </p:gr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sp>
        <p:nvSpPr>
          <p:cNvPr id="435" name="Google Shape;435;p49"/>
          <p:cNvSpPr txBox="1"/>
          <p:nvPr/>
        </p:nvSpPr>
        <p:spPr>
          <a:xfrm>
            <a:off x="423675" y="379400"/>
            <a:ext cx="6077100" cy="40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t" sz="1238">
                <a:solidFill>
                  <a:srgbClr val="87BC52"/>
                </a:solidFill>
                <a:latin typeface="Open Sans"/>
                <a:ea typeface="Open Sans"/>
                <a:cs typeface="Open Sans"/>
                <a:sym typeface="Open Sans"/>
              </a:rPr>
              <a:t>Training</a:t>
            </a:r>
            <a:endParaRPr sz="1238">
              <a:solidFill>
                <a:srgbClr val="87BC52"/>
              </a:solidFill>
              <a:latin typeface="Open Sans"/>
              <a:ea typeface="Open Sans"/>
              <a:cs typeface="Open Sans"/>
              <a:sym typeface="Open Sans"/>
            </a:endParaRPr>
          </a:p>
        </p:txBody>
      </p:sp>
      <p:cxnSp>
        <p:nvCxnSpPr>
          <p:cNvPr id="436" name="Google Shape;436;p49"/>
          <p:cNvCxnSpPr/>
          <p:nvPr/>
        </p:nvCxnSpPr>
        <p:spPr>
          <a:xfrm flipH="1" rot="10800000">
            <a:off x="517821" y="1017725"/>
            <a:ext cx="8143200" cy="8100"/>
          </a:xfrm>
          <a:prstGeom prst="straightConnector1">
            <a:avLst/>
          </a:prstGeom>
          <a:noFill/>
          <a:ln cap="flat" cmpd="sng" w="9525">
            <a:solidFill>
              <a:srgbClr val="CCCCCC"/>
            </a:solidFill>
            <a:prstDash val="solid"/>
            <a:round/>
            <a:headEnd len="med" w="med" type="none"/>
            <a:tailEnd len="med" w="med" type="none"/>
          </a:ln>
        </p:spPr>
      </p:cxnSp>
      <p:sp>
        <p:nvSpPr>
          <p:cNvPr id="437" name="Google Shape;437;p49"/>
          <p:cNvSpPr txBox="1"/>
          <p:nvPr/>
        </p:nvSpPr>
        <p:spPr>
          <a:xfrm>
            <a:off x="423675" y="607925"/>
            <a:ext cx="5118300" cy="409800"/>
          </a:xfrm>
          <a:prstGeom prst="rect">
            <a:avLst/>
          </a:prstGeom>
          <a:noFill/>
          <a:ln>
            <a:noFill/>
          </a:ln>
        </p:spPr>
        <p:txBody>
          <a:bodyPr anchorCtr="0" anchor="t" bIns="91425" lIns="91425" spcFirstLastPara="1" rIns="91425" wrap="square" tIns="91425">
            <a:normAutofit/>
          </a:bodyPr>
          <a:lstStyle/>
          <a:p>
            <a:pPr indent="0" lvl="0" marL="0" rtl="0" algn="l">
              <a:lnSpc>
                <a:spcPct val="80000"/>
              </a:lnSpc>
              <a:spcBef>
                <a:spcPts val="0"/>
              </a:spcBef>
              <a:spcAft>
                <a:spcPts val="0"/>
              </a:spcAft>
              <a:buNone/>
            </a:pPr>
            <a:r>
              <a:rPr lang="it" sz="1720">
                <a:solidFill>
                  <a:srgbClr val="434C51"/>
                </a:solidFill>
                <a:latin typeface="Open Sans"/>
                <a:ea typeface="Open Sans"/>
                <a:cs typeface="Open Sans"/>
                <a:sym typeface="Open Sans"/>
              </a:rPr>
              <a:t>Generalization: </a:t>
            </a:r>
            <a:r>
              <a:rPr b="1" i="1" lang="it" sz="1720">
                <a:solidFill>
                  <a:srgbClr val="434C51"/>
                </a:solidFill>
                <a:latin typeface="Open Sans"/>
                <a:ea typeface="Open Sans"/>
                <a:cs typeface="Open Sans"/>
                <a:sym typeface="Open Sans"/>
              </a:rPr>
              <a:t>Regularization</a:t>
            </a:r>
            <a:endParaRPr b="1" i="1" sz="1720">
              <a:solidFill>
                <a:srgbClr val="434C51"/>
              </a:solidFill>
              <a:latin typeface="Open Sans"/>
              <a:ea typeface="Open Sans"/>
              <a:cs typeface="Open Sans"/>
              <a:sym typeface="Open Sans"/>
            </a:endParaRPr>
          </a:p>
        </p:txBody>
      </p:sp>
      <p:pic>
        <p:nvPicPr>
          <p:cNvPr id="438" name="Google Shape;438;p49"/>
          <p:cNvPicPr preferRelativeResize="0"/>
          <p:nvPr/>
        </p:nvPicPr>
        <p:blipFill rotWithShape="1">
          <a:blip r:embed="rId3">
            <a:alphaModFix/>
          </a:blip>
          <a:srcRect b="52062" l="23337" r="55731" t="6267"/>
          <a:stretch/>
        </p:blipFill>
        <p:spPr>
          <a:xfrm>
            <a:off x="1853844" y="2718631"/>
            <a:ext cx="1592184" cy="1676634"/>
          </a:xfrm>
          <a:prstGeom prst="rect">
            <a:avLst/>
          </a:prstGeom>
          <a:noFill/>
          <a:ln>
            <a:noFill/>
          </a:ln>
        </p:spPr>
      </p:pic>
      <p:pic>
        <p:nvPicPr>
          <p:cNvPr id="439" name="Google Shape;439;p49"/>
          <p:cNvPicPr preferRelativeResize="0"/>
          <p:nvPr/>
        </p:nvPicPr>
        <p:blipFill rotWithShape="1">
          <a:blip r:embed="rId3">
            <a:alphaModFix/>
          </a:blip>
          <a:srcRect b="52062" l="48918" r="30150" t="6267"/>
          <a:stretch/>
        </p:blipFill>
        <p:spPr>
          <a:xfrm>
            <a:off x="5697986" y="2815138"/>
            <a:ext cx="1592184" cy="1676634"/>
          </a:xfrm>
          <a:prstGeom prst="rect">
            <a:avLst/>
          </a:prstGeom>
          <a:noFill/>
          <a:ln>
            <a:noFill/>
          </a:ln>
        </p:spPr>
      </p:pic>
      <p:sp>
        <p:nvSpPr>
          <p:cNvPr id="440" name="Google Shape;440;p49"/>
          <p:cNvSpPr txBox="1"/>
          <p:nvPr/>
        </p:nvSpPr>
        <p:spPr>
          <a:xfrm>
            <a:off x="517825" y="1688175"/>
            <a:ext cx="81432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it">
                <a:solidFill>
                  <a:schemeClr val="dk1"/>
                </a:solidFill>
                <a:latin typeface="Open Sans"/>
                <a:ea typeface="Open Sans"/>
                <a:cs typeface="Open Sans"/>
                <a:sym typeface="Open Sans"/>
              </a:rPr>
              <a:t>A technique used to prevent overfitting by adding a penalty on the size of the parameters. It encourages simpler models during training, which can generalize better on unseen data.</a:t>
            </a:r>
            <a:endParaRPr>
              <a:latin typeface="Open Sans"/>
              <a:ea typeface="Open Sans"/>
              <a:cs typeface="Open Sans"/>
              <a:sym typeface="Open Sans"/>
            </a:endParaRPr>
          </a:p>
        </p:txBody>
      </p:sp>
      <p:grpSp>
        <p:nvGrpSpPr>
          <p:cNvPr id="441" name="Google Shape;441;p49"/>
          <p:cNvGrpSpPr/>
          <p:nvPr/>
        </p:nvGrpSpPr>
        <p:grpSpPr>
          <a:xfrm>
            <a:off x="3578987" y="3484101"/>
            <a:ext cx="1757400" cy="338700"/>
            <a:chOff x="4634870" y="2989138"/>
            <a:chExt cx="1757400" cy="338700"/>
          </a:xfrm>
        </p:grpSpPr>
        <p:sp>
          <p:nvSpPr>
            <p:cNvPr id="442" name="Google Shape;442;p49"/>
            <p:cNvSpPr txBox="1"/>
            <p:nvPr/>
          </p:nvSpPr>
          <p:spPr>
            <a:xfrm>
              <a:off x="4634870" y="2989138"/>
              <a:ext cx="17574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it" sz="1000">
                  <a:solidFill>
                    <a:srgbClr val="434C51"/>
                  </a:solidFill>
                  <a:latin typeface="Open Sans"/>
                  <a:ea typeface="Open Sans"/>
                  <a:cs typeface="Open Sans"/>
                  <a:sym typeface="Open Sans"/>
                </a:rPr>
                <a:t>Regularization</a:t>
              </a:r>
              <a:endParaRPr b="1" i="1" sz="800">
                <a:solidFill>
                  <a:srgbClr val="434C51"/>
                </a:solidFill>
                <a:latin typeface="Open Sans"/>
                <a:ea typeface="Open Sans"/>
                <a:cs typeface="Open Sans"/>
                <a:sym typeface="Open Sans"/>
              </a:endParaRPr>
            </a:p>
          </p:txBody>
        </p:sp>
        <p:cxnSp>
          <p:nvCxnSpPr>
            <p:cNvPr id="443" name="Google Shape;443;p49"/>
            <p:cNvCxnSpPr/>
            <p:nvPr/>
          </p:nvCxnSpPr>
          <p:spPr>
            <a:xfrm>
              <a:off x="4918085" y="3289513"/>
              <a:ext cx="1211700" cy="3900"/>
            </a:xfrm>
            <a:prstGeom prst="straightConnector1">
              <a:avLst/>
            </a:prstGeom>
            <a:noFill/>
            <a:ln cap="flat" cmpd="sng" w="9525">
              <a:solidFill>
                <a:schemeClr val="dk2"/>
              </a:solidFill>
              <a:prstDash val="solid"/>
              <a:round/>
              <a:headEnd len="med" w="med" type="none"/>
              <a:tailEnd len="med" w="med" type="triangle"/>
            </a:ln>
          </p:spPr>
        </p:cxnSp>
      </p:gr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sp>
        <p:nvSpPr>
          <p:cNvPr id="448" name="Google Shape;448;p50"/>
          <p:cNvSpPr/>
          <p:nvPr/>
        </p:nvSpPr>
        <p:spPr>
          <a:xfrm>
            <a:off x="0" y="-3600"/>
            <a:ext cx="9144000" cy="5150700"/>
          </a:xfrm>
          <a:prstGeom prst="rect">
            <a:avLst/>
          </a:prstGeom>
          <a:gradFill>
            <a:gsLst>
              <a:gs pos="0">
                <a:srgbClr val="ADD15C"/>
              </a:gs>
              <a:gs pos="100000">
                <a:srgbClr val="66A900"/>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449" name="Google Shape;449;p50"/>
          <p:cNvSpPr txBox="1"/>
          <p:nvPr/>
        </p:nvSpPr>
        <p:spPr>
          <a:xfrm>
            <a:off x="1537338" y="1805588"/>
            <a:ext cx="4281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a:solidFill>
                  <a:srgbClr val="FFFFFF"/>
                </a:solidFill>
                <a:latin typeface="Open Sans"/>
                <a:ea typeface="Open Sans"/>
                <a:cs typeface="Open Sans"/>
                <a:sym typeface="Open Sans"/>
              </a:rPr>
              <a:t>05.</a:t>
            </a:r>
            <a:endParaRPr>
              <a:solidFill>
                <a:srgbClr val="FFFFFF"/>
              </a:solidFill>
              <a:latin typeface="Open Sans"/>
              <a:ea typeface="Open Sans"/>
              <a:cs typeface="Open Sans"/>
              <a:sym typeface="Open Sans"/>
            </a:endParaRPr>
          </a:p>
        </p:txBody>
      </p:sp>
      <p:sp>
        <p:nvSpPr>
          <p:cNvPr id="450" name="Google Shape;450;p50"/>
          <p:cNvSpPr txBox="1"/>
          <p:nvPr/>
        </p:nvSpPr>
        <p:spPr>
          <a:xfrm>
            <a:off x="1537338" y="2234694"/>
            <a:ext cx="42813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it" sz="2000">
                <a:solidFill>
                  <a:srgbClr val="FFFFFF"/>
                </a:solidFill>
                <a:latin typeface="Open Sans"/>
                <a:ea typeface="Open Sans"/>
                <a:cs typeface="Open Sans"/>
                <a:sym typeface="Open Sans"/>
              </a:rPr>
              <a:t>Applications</a:t>
            </a:r>
            <a:endParaRPr b="1" sz="2000">
              <a:solidFill>
                <a:srgbClr val="FFFFFF"/>
              </a:solidFill>
              <a:latin typeface="Open Sans"/>
              <a:ea typeface="Open Sans"/>
              <a:cs typeface="Open Sans"/>
              <a:sym typeface="Open Sans"/>
            </a:endParaRPr>
          </a:p>
        </p:txBody>
      </p:sp>
      <p:sp>
        <p:nvSpPr>
          <p:cNvPr id="451" name="Google Shape;451;p50"/>
          <p:cNvSpPr txBox="1"/>
          <p:nvPr/>
        </p:nvSpPr>
        <p:spPr>
          <a:xfrm>
            <a:off x="1537350" y="2756200"/>
            <a:ext cx="6227400" cy="58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it" sz="1200">
                <a:solidFill>
                  <a:srgbClr val="FFFFFF"/>
                </a:solidFill>
                <a:latin typeface="Open Sans"/>
                <a:ea typeface="Open Sans"/>
                <a:cs typeface="Open Sans"/>
                <a:sym typeface="Open Sans"/>
              </a:rPr>
              <a:t>This section delves into the wide range of applications for machine learning and deep learning in seismology.</a:t>
            </a:r>
            <a:endParaRPr sz="1200">
              <a:solidFill>
                <a:srgbClr val="FFFFFF"/>
              </a:solidFill>
              <a:latin typeface="Open Sans"/>
              <a:ea typeface="Open Sans"/>
              <a:cs typeface="Open Sans"/>
              <a:sym typeface="Open Sans"/>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sp>
        <p:nvSpPr>
          <p:cNvPr id="456" name="Google Shape;456;p51"/>
          <p:cNvSpPr/>
          <p:nvPr/>
        </p:nvSpPr>
        <p:spPr>
          <a:xfrm>
            <a:off x="0" y="-3600"/>
            <a:ext cx="9144000" cy="5150700"/>
          </a:xfrm>
          <a:prstGeom prst="rect">
            <a:avLst/>
          </a:prstGeom>
          <a:gradFill>
            <a:gsLst>
              <a:gs pos="0">
                <a:srgbClr val="ADD15C"/>
              </a:gs>
              <a:gs pos="100000">
                <a:schemeClr val="l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457" name="Google Shape;457;p51"/>
          <p:cNvSpPr txBox="1"/>
          <p:nvPr/>
        </p:nvSpPr>
        <p:spPr>
          <a:xfrm>
            <a:off x="1537338" y="2110888"/>
            <a:ext cx="4281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a:solidFill>
                  <a:srgbClr val="434C51"/>
                </a:solidFill>
                <a:latin typeface="Open Sans"/>
                <a:ea typeface="Open Sans"/>
                <a:cs typeface="Open Sans"/>
                <a:sym typeface="Open Sans"/>
              </a:rPr>
              <a:t>05.</a:t>
            </a:r>
            <a:r>
              <a:rPr lang="it" sz="1000">
                <a:solidFill>
                  <a:srgbClr val="434C51"/>
                </a:solidFill>
                <a:latin typeface="Open Sans"/>
                <a:ea typeface="Open Sans"/>
                <a:cs typeface="Open Sans"/>
                <a:sym typeface="Open Sans"/>
              </a:rPr>
              <a:t>01</a:t>
            </a:r>
            <a:endParaRPr sz="1000">
              <a:solidFill>
                <a:srgbClr val="434C51"/>
              </a:solidFill>
              <a:latin typeface="Open Sans"/>
              <a:ea typeface="Open Sans"/>
              <a:cs typeface="Open Sans"/>
              <a:sym typeface="Open Sans"/>
            </a:endParaRPr>
          </a:p>
        </p:txBody>
      </p:sp>
      <p:sp>
        <p:nvSpPr>
          <p:cNvPr id="458" name="Google Shape;458;p51"/>
          <p:cNvSpPr txBox="1"/>
          <p:nvPr/>
        </p:nvSpPr>
        <p:spPr>
          <a:xfrm>
            <a:off x="1537338" y="2539994"/>
            <a:ext cx="42813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it" sz="2000">
                <a:solidFill>
                  <a:srgbClr val="434C51"/>
                </a:solidFill>
                <a:latin typeface="Open Sans"/>
                <a:ea typeface="Open Sans"/>
                <a:cs typeface="Open Sans"/>
                <a:sym typeface="Open Sans"/>
              </a:rPr>
              <a:t>Earthquake classification</a:t>
            </a:r>
            <a:endParaRPr b="1" sz="2000">
              <a:solidFill>
                <a:srgbClr val="434C51"/>
              </a:solidFill>
              <a:latin typeface="Open Sans"/>
              <a:ea typeface="Open Sans"/>
              <a:cs typeface="Open Sans"/>
              <a:sym typeface="Open San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pic>
        <p:nvPicPr>
          <p:cNvPr id="101" name="Google Shape;101;p16"/>
          <p:cNvPicPr preferRelativeResize="0"/>
          <p:nvPr/>
        </p:nvPicPr>
        <p:blipFill>
          <a:blip r:embed="rId3">
            <a:alphaModFix/>
          </a:blip>
          <a:stretch>
            <a:fillRect/>
          </a:stretch>
        </p:blipFill>
        <p:spPr>
          <a:xfrm>
            <a:off x="-104150" y="-117175"/>
            <a:ext cx="9352310" cy="526067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sp>
        <p:nvSpPr>
          <p:cNvPr id="463" name="Google Shape;463;p52"/>
          <p:cNvSpPr txBox="1"/>
          <p:nvPr/>
        </p:nvSpPr>
        <p:spPr>
          <a:xfrm>
            <a:off x="423675" y="379400"/>
            <a:ext cx="6077100" cy="40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t" sz="1238">
                <a:solidFill>
                  <a:srgbClr val="87BC52"/>
                </a:solidFill>
                <a:latin typeface="Open Sans"/>
                <a:ea typeface="Open Sans"/>
                <a:cs typeface="Open Sans"/>
                <a:sym typeface="Open Sans"/>
              </a:rPr>
              <a:t>Applications</a:t>
            </a:r>
            <a:endParaRPr sz="1238">
              <a:solidFill>
                <a:srgbClr val="87BC52"/>
              </a:solidFill>
              <a:latin typeface="Open Sans"/>
              <a:ea typeface="Open Sans"/>
              <a:cs typeface="Open Sans"/>
              <a:sym typeface="Open Sans"/>
            </a:endParaRPr>
          </a:p>
        </p:txBody>
      </p:sp>
      <p:cxnSp>
        <p:nvCxnSpPr>
          <p:cNvPr id="464" name="Google Shape;464;p52"/>
          <p:cNvCxnSpPr/>
          <p:nvPr/>
        </p:nvCxnSpPr>
        <p:spPr>
          <a:xfrm flipH="1" rot="10800000">
            <a:off x="517821" y="1017725"/>
            <a:ext cx="8143200" cy="8100"/>
          </a:xfrm>
          <a:prstGeom prst="straightConnector1">
            <a:avLst/>
          </a:prstGeom>
          <a:noFill/>
          <a:ln cap="flat" cmpd="sng" w="9525">
            <a:solidFill>
              <a:srgbClr val="CCCCCC"/>
            </a:solidFill>
            <a:prstDash val="solid"/>
            <a:round/>
            <a:headEnd len="med" w="med" type="none"/>
            <a:tailEnd len="med" w="med" type="none"/>
          </a:ln>
        </p:spPr>
      </p:cxnSp>
      <p:sp>
        <p:nvSpPr>
          <p:cNvPr id="465" name="Google Shape;465;p52"/>
          <p:cNvSpPr txBox="1"/>
          <p:nvPr/>
        </p:nvSpPr>
        <p:spPr>
          <a:xfrm>
            <a:off x="423675" y="607925"/>
            <a:ext cx="5118300" cy="409800"/>
          </a:xfrm>
          <a:prstGeom prst="rect">
            <a:avLst/>
          </a:prstGeom>
          <a:noFill/>
          <a:ln>
            <a:noFill/>
          </a:ln>
        </p:spPr>
        <p:txBody>
          <a:bodyPr anchorCtr="0" anchor="t" bIns="91425" lIns="91425" spcFirstLastPara="1" rIns="91425" wrap="square" tIns="91425">
            <a:normAutofit/>
          </a:bodyPr>
          <a:lstStyle/>
          <a:p>
            <a:pPr indent="0" lvl="0" marL="0" rtl="0" algn="l">
              <a:lnSpc>
                <a:spcPct val="80000"/>
              </a:lnSpc>
              <a:spcBef>
                <a:spcPts val="0"/>
              </a:spcBef>
              <a:spcAft>
                <a:spcPts val="0"/>
              </a:spcAft>
              <a:buNone/>
            </a:pPr>
            <a:r>
              <a:rPr b="1" lang="it" sz="1720">
                <a:solidFill>
                  <a:srgbClr val="434C51"/>
                </a:solidFill>
                <a:latin typeface="Open Sans"/>
                <a:ea typeface="Open Sans"/>
                <a:cs typeface="Open Sans"/>
                <a:sym typeface="Open Sans"/>
              </a:rPr>
              <a:t>Earthquake classification</a:t>
            </a:r>
            <a:endParaRPr b="1" sz="1720">
              <a:solidFill>
                <a:srgbClr val="434C51"/>
              </a:solidFill>
              <a:latin typeface="Open Sans"/>
              <a:ea typeface="Open Sans"/>
              <a:cs typeface="Open Sans"/>
              <a:sym typeface="Open Sans"/>
            </a:endParaRPr>
          </a:p>
        </p:txBody>
      </p:sp>
      <p:grpSp>
        <p:nvGrpSpPr>
          <p:cNvPr id="466" name="Google Shape;466;p52"/>
          <p:cNvGrpSpPr/>
          <p:nvPr/>
        </p:nvGrpSpPr>
        <p:grpSpPr>
          <a:xfrm>
            <a:off x="827818" y="1238604"/>
            <a:ext cx="7488377" cy="3693791"/>
            <a:chOff x="543925" y="1170725"/>
            <a:chExt cx="5514675" cy="2720223"/>
          </a:xfrm>
        </p:grpSpPr>
        <p:pic>
          <p:nvPicPr>
            <p:cNvPr id="467" name="Google Shape;467;p52"/>
            <p:cNvPicPr preferRelativeResize="0"/>
            <p:nvPr/>
          </p:nvPicPr>
          <p:blipFill rotWithShape="1">
            <a:blip r:embed="rId3">
              <a:alphaModFix/>
            </a:blip>
            <a:srcRect b="34516" l="950" r="0" t="0"/>
            <a:stretch/>
          </p:blipFill>
          <p:spPr>
            <a:xfrm>
              <a:off x="570000" y="1170725"/>
              <a:ext cx="5462502" cy="2496776"/>
            </a:xfrm>
            <a:prstGeom prst="rect">
              <a:avLst/>
            </a:prstGeom>
            <a:noFill/>
            <a:ln>
              <a:noFill/>
            </a:ln>
          </p:spPr>
        </p:pic>
        <p:pic>
          <p:nvPicPr>
            <p:cNvPr id="468" name="Google Shape;468;p52"/>
            <p:cNvPicPr preferRelativeResize="0"/>
            <p:nvPr/>
          </p:nvPicPr>
          <p:blipFill rotWithShape="1">
            <a:blip r:embed="rId3">
              <a:alphaModFix/>
            </a:blip>
            <a:srcRect b="0" l="0" r="0" t="94139"/>
            <a:stretch/>
          </p:blipFill>
          <p:spPr>
            <a:xfrm>
              <a:off x="543925" y="3667500"/>
              <a:ext cx="5514675" cy="223448"/>
            </a:xfrm>
            <a:prstGeom prst="rect">
              <a:avLst/>
            </a:prstGeom>
            <a:noFill/>
            <a:ln>
              <a:noFill/>
            </a:ln>
          </p:spPr>
        </p:pic>
      </p:gr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sp>
        <p:nvSpPr>
          <p:cNvPr id="473" name="Google Shape;473;p53"/>
          <p:cNvSpPr txBox="1"/>
          <p:nvPr/>
        </p:nvSpPr>
        <p:spPr>
          <a:xfrm>
            <a:off x="423675" y="379400"/>
            <a:ext cx="6077100" cy="40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t" sz="1238">
                <a:solidFill>
                  <a:srgbClr val="87BC52"/>
                </a:solidFill>
                <a:latin typeface="Open Sans"/>
                <a:ea typeface="Open Sans"/>
                <a:cs typeface="Open Sans"/>
                <a:sym typeface="Open Sans"/>
              </a:rPr>
              <a:t>Applications</a:t>
            </a:r>
            <a:endParaRPr sz="1238">
              <a:solidFill>
                <a:srgbClr val="87BC52"/>
              </a:solidFill>
              <a:latin typeface="Open Sans"/>
              <a:ea typeface="Open Sans"/>
              <a:cs typeface="Open Sans"/>
              <a:sym typeface="Open Sans"/>
            </a:endParaRPr>
          </a:p>
        </p:txBody>
      </p:sp>
      <p:cxnSp>
        <p:nvCxnSpPr>
          <p:cNvPr id="474" name="Google Shape;474;p53"/>
          <p:cNvCxnSpPr/>
          <p:nvPr/>
        </p:nvCxnSpPr>
        <p:spPr>
          <a:xfrm flipH="1" rot="10800000">
            <a:off x="517821" y="1017725"/>
            <a:ext cx="8143200" cy="8100"/>
          </a:xfrm>
          <a:prstGeom prst="straightConnector1">
            <a:avLst/>
          </a:prstGeom>
          <a:noFill/>
          <a:ln cap="flat" cmpd="sng" w="9525">
            <a:solidFill>
              <a:srgbClr val="CCCCCC"/>
            </a:solidFill>
            <a:prstDash val="solid"/>
            <a:round/>
            <a:headEnd len="med" w="med" type="none"/>
            <a:tailEnd len="med" w="med" type="none"/>
          </a:ln>
        </p:spPr>
      </p:cxnSp>
      <p:sp>
        <p:nvSpPr>
          <p:cNvPr id="475" name="Google Shape;475;p53"/>
          <p:cNvSpPr txBox="1"/>
          <p:nvPr/>
        </p:nvSpPr>
        <p:spPr>
          <a:xfrm>
            <a:off x="423675" y="607925"/>
            <a:ext cx="5118300" cy="409800"/>
          </a:xfrm>
          <a:prstGeom prst="rect">
            <a:avLst/>
          </a:prstGeom>
          <a:noFill/>
          <a:ln>
            <a:noFill/>
          </a:ln>
        </p:spPr>
        <p:txBody>
          <a:bodyPr anchorCtr="0" anchor="t" bIns="91425" lIns="91425" spcFirstLastPara="1" rIns="91425" wrap="square" tIns="91425">
            <a:normAutofit/>
          </a:bodyPr>
          <a:lstStyle/>
          <a:p>
            <a:pPr indent="0" lvl="0" marL="0" rtl="0" algn="l">
              <a:lnSpc>
                <a:spcPct val="80000"/>
              </a:lnSpc>
              <a:spcBef>
                <a:spcPts val="0"/>
              </a:spcBef>
              <a:spcAft>
                <a:spcPts val="0"/>
              </a:spcAft>
              <a:buClr>
                <a:schemeClr val="dk1"/>
              </a:buClr>
              <a:buSzPts val="1100"/>
              <a:buFont typeface="Arial"/>
              <a:buNone/>
            </a:pPr>
            <a:r>
              <a:rPr lang="it" sz="1720">
                <a:solidFill>
                  <a:srgbClr val="434C51"/>
                </a:solidFill>
                <a:latin typeface="Open Sans"/>
                <a:ea typeface="Open Sans"/>
                <a:cs typeface="Open Sans"/>
                <a:sym typeface="Open Sans"/>
              </a:rPr>
              <a:t>Earthquake classification:</a:t>
            </a:r>
            <a:r>
              <a:rPr b="1" lang="it" sz="1720">
                <a:solidFill>
                  <a:srgbClr val="434C51"/>
                </a:solidFill>
                <a:latin typeface="Open Sans"/>
                <a:ea typeface="Open Sans"/>
                <a:cs typeface="Open Sans"/>
                <a:sym typeface="Open Sans"/>
              </a:rPr>
              <a:t> </a:t>
            </a:r>
            <a:r>
              <a:rPr b="1" i="1" lang="it" sz="1720">
                <a:solidFill>
                  <a:srgbClr val="434C51"/>
                </a:solidFill>
                <a:latin typeface="Open Sans"/>
                <a:ea typeface="Open Sans"/>
                <a:cs typeface="Open Sans"/>
                <a:sym typeface="Open Sans"/>
              </a:rPr>
              <a:t>Methods</a:t>
            </a:r>
            <a:endParaRPr b="1" i="1" sz="1720">
              <a:solidFill>
                <a:srgbClr val="434C51"/>
              </a:solidFill>
              <a:latin typeface="Open Sans"/>
              <a:ea typeface="Open Sans"/>
              <a:cs typeface="Open Sans"/>
              <a:sym typeface="Open Sans"/>
            </a:endParaRPr>
          </a:p>
        </p:txBody>
      </p:sp>
      <p:pic>
        <p:nvPicPr>
          <p:cNvPr id="476" name="Google Shape;476;p53"/>
          <p:cNvPicPr preferRelativeResize="0"/>
          <p:nvPr/>
        </p:nvPicPr>
        <p:blipFill rotWithShape="1">
          <a:blip r:embed="rId3">
            <a:alphaModFix/>
          </a:blip>
          <a:srcRect b="872" l="1526" r="0" t="0"/>
          <a:stretch/>
        </p:blipFill>
        <p:spPr>
          <a:xfrm>
            <a:off x="4743900" y="1191599"/>
            <a:ext cx="3917123" cy="3779501"/>
          </a:xfrm>
          <a:prstGeom prst="rect">
            <a:avLst/>
          </a:prstGeom>
          <a:noFill/>
          <a:ln>
            <a:noFill/>
          </a:ln>
        </p:spPr>
      </p:pic>
      <p:pic>
        <p:nvPicPr>
          <p:cNvPr id="477" name="Google Shape;477;p53"/>
          <p:cNvPicPr preferRelativeResize="0"/>
          <p:nvPr/>
        </p:nvPicPr>
        <p:blipFill>
          <a:blip r:embed="rId4">
            <a:alphaModFix/>
          </a:blip>
          <a:stretch>
            <a:fillRect/>
          </a:stretch>
        </p:blipFill>
        <p:spPr>
          <a:xfrm>
            <a:off x="517825" y="1583534"/>
            <a:ext cx="4073676" cy="2995632"/>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 name="Shape 481"/>
        <p:cNvGrpSpPr/>
        <p:nvPr/>
      </p:nvGrpSpPr>
      <p:grpSpPr>
        <a:xfrm>
          <a:off x="0" y="0"/>
          <a:ext cx="0" cy="0"/>
          <a:chOff x="0" y="0"/>
          <a:chExt cx="0" cy="0"/>
        </a:xfrm>
      </p:grpSpPr>
      <p:sp>
        <p:nvSpPr>
          <p:cNvPr id="482" name="Google Shape;482;p54"/>
          <p:cNvSpPr txBox="1"/>
          <p:nvPr/>
        </p:nvSpPr>
        <p:spPr>
          <a:xfrm>
            <a:off x="423675" y="379400"/>
            <a:ext cx="6077100" cy="40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t" sz="1238">
                <a:solidFill>
                  <a:srgbClr val="87BC52"/>
                </a:solidFill>
                <a:latin typeface="Open Sans"/>
                <a:ea typeface="Open Sans"/>
                <a:cs typeface="Open Sans"/>
                <a:sym typeface="Open Sans"/>
              </a:rPr>
              <a:t>Applications</a:t>
            </a:r>
            <a:endParaRPr sz="1238">
              <a:solidFill>
                <a:srgbClr val="87BC52"/>
              </a:solidFill>
              <a:latin typeface="Open Sans"/>
              <a:ea typeface="Open Sans"/>
              <a:cs typeface="Open Sans"/>
              <a:sym typeface="Open Sans"/>
            </a:endParaRPr>
          </a:p>
        </p:txBody>
      </p:sp>
      <p:cxnSp>
        <p:nvCxnSpPr>
          <p:cNvPr id="483" name="Google Shape;483;p54"/>
          <p:cNvCxnSpPr/>
          <p:nvPr/>
        </p:nvCxnSpPr>
        <p:spPr>
          <a:xfrm flipH="1" rot="10800000">
            <a:off x="517821" y="1017725"/>
            <a:ext cx="8143200" cy="8100"/>
          </a:xfrm>
          <a:prstGeom prst="straightConnector1">
            <a:avLst/>
          </a:prstGeom>
          <a:noFill/>
          <a:ln cap="flat" cmpd="sng" w="9525">
            <a:solidFill>
              <a:srgbClr val="CCCCCC"/>
            </a:solidFill>
            <a:prstDash val="solid"/>
            <a:round/>
            <a:headEnd len="med" w="med" type="none"/>
            <a:tailEnd len="med" w="med" type="none"/>
          </a:ln>
        </p:spPr>
      </p:cxnSp>
      <p:sp>
        <p:nvSpPr>
          <p:cNvPr id="484" name="Google Shape;484;p54"/>
          <p:cNvSpPr txBox="1"/>
          <p:nvPr/>
        </p:nvSpPr>
        <p:spPr>
          <a:xfrm>
            <a:off x="423675" y="607925"/>
            <a:ext cx="5118300" cy="409800"/>
          </a:xfrm>
          <a:prstGeom prst="rect">
            <a:avLst/>
          </a:prstGeom>
          <a:noFill/>
          <a:ln>
            <a:noFill/>
          </a:ln>
        </p:spPr>
        <p:txBody>
          <a:bodyPr anchorCtr="0" anchor="t" bIns="91425" lIns="91425" spcFirstLastPara="1" rIns="91425" wrap="square" tIns="91425">
            <a:normAutofit/>
          </a:bodyPr>
          <a:lstStyle/>
          <a:p>
            <a:pPr indent="0" lvl="0" marL="0" rtl="0" algn="l">
              <a:lnSpc>
                <a:spcPct val="80000"/>
              </a:lnSpc>
              <a:spcBef>
                <a:spcPts val="0"/>
              </a:spcBef>
              <a:spcAft>
                <a:spcPts val="0"/>
              </a:spcAft>
              <a:buClr>
                <a:schemeClr val="dk1"/>
              </a:buClr>
              <a:buSzPts val="1100"/>
              <a:buFont typeface="Arial"/>
              <a:buNone/>
            </a:pPr>
            <a:r>
              <a:rPr lang="it" sz="1720">
                <a:solidFill>
                  <a:srgbClr val="434C51"/>
                </a:solidFill>
                <a:latin typeface="Open Sans"/>
                <a:ea typeface="Open Sans"/>
                <a:cs typeface="Open Sans"/>
                <a:sym typeface="Open Sans"/>
              </a:rPr>
              <a:t>Earthquake classification:</a:t>
            </a:r>
            <a:r>
              <a:rPr b="1" lang="it" sz="1720">
                <a:solidFill>
                  <a:srgbClr val="434C51"/>
                </a:solidFill>
                <a:latin typeface="Open Sans"/>
                <a:ea typeface="Open Sans"/>
                <a:cs typeface="Open Sans"/>
                <a:sym typeface="Open Sans"/>
              </a:rPr>
              <a:t> </a:t>
            </a:r>
            <a:r>
              <a:rPr b="1" i="1" lang="it" sz="1720">
                <a:solidFill>
                  <a:srgbClr val="434C51"/>
                </a:solidFill>
                <a:latin typeface="Open Sans"/>
                <a:ea typeface="Open Sans"/>
                <a:cs typeface="Open Sans"/>
                <a:sym typeface="Open Sans"/>
              </a:rPr>
              <a:t>Results</a:t>
            </a:r>
            <a:endParaRPr b="1" sz="1720">
              <a:solidFill>
                <a:srgbClr val="434C51"/>
              </a:solidFill>
              <a:latin typeface="Open Sans"/>
              <a:ea typeface="Open Sans"/>
              <a:cs typeface="Open Sans"/>
              <a:sym typeface="Open Sans"/>
            </a:endParaRPr>
          </a:p>
        </p:txBody>
      </p:sp>
      <p:grpSp>
        <p:nvGrpSpPr>
          <p:cNvPr id="485" name="Google Shape;485;p54"/>
          <p:cNvGrpSpPr/>
          <p:nvPr/>
        </p:nvGrpSpPr>
        <p:grpSpPr>
          <a:xfrm>
            <a:off x="1374888" y="1188221"/>
            <a:ext cx="6394204" cy="3780709"/>
            <a:chOff x="517825" y="1217575"/>
            <a:chExt cx="6093200" cy="3654977"/>
          </a:xfrm>
        </p:grpSpPr>
        <p:pic>
          <p:nvPicPr>
            <p:cNvPr id="486" name="Google Shape;486;p54"/>
            <p:cNvPicPr preferRelativeResize="0"/>
            <p:nvPr/>
          </p:nvPicPr>
          <p:blipFill rotWithShape="1">
            <a:blip r:embed="rId3">
              <a:alphaModFix/>
            </a:blip>
            <a:srcRect b="34279" l="1490" r="4169" t="0"/>
            <a:stretch/>
          </p:blipFill>
          <p:spPr>
            <a:xfrm>
              <a:off x="517825" y="1217575"/>
              <a:ext cx="4093375" cy="3634248"/>
            </a:xfrm>
            <a:prstGeom prst="rect">
              <a:avLst/>
            </a:prstGeom>
            <a:noFill/>
            <a:ln>
              <a:noFill/>
            </a:ln>
          </p:spPr>
        </p:pic>
        <p:grpSp>
          <p:nvGrpSpPr>
            <p:cNvPr id="487" name="Google Shape;487;p54"/>
            <p:cNvGrpSpPr/>
            <p:nvPr/>
          </p:nvGrpSpPr>
          <p:grpSpPr>
            <a:xfrm>
              <a:off x="4776037" y="1279825"/>
              <a:ext cx="1384075" cy="3592727"/>
              <a:chOff x="4795000" y="1279825"/>
              <a:chExt cx="1384075" cy="3592727"/>
            </a:xfrm>
          </p:grpSpPr>
          <p:pic>
            <p:nvPicPr>
              <p:cNvPr id="488" name="Google Shape;488;p54"/>
              <p:cNvPicPr preferRelativeResize="0"/>
              <p:nvPr/>
            </p:nvPicPr>
            <p:blipFill rotWithShape="1">
              <a:blip r:embed="rId4">
                <a:alphaModFix/>
              </a:blip>
              <a:srcRect b="777" l="46055" r="11915" t="49995"/>
              <a:stretch/>
            </p:blipFill>
            <p:spPr>
              <a:xfrm>
                <a:off x="4795000" y="3080875"/>
                <a:ext cx="1384075" cy="1791677"/>
              </a:xfrm>
              <a:prstGeom prst="rect">
                <a:avLst/>
              </a:prstGeom>
              <a:noFill/>
              <a:ln>
                <a:noFill/>
              </a:ln>
            </p:spPr>
          </p:pic>
          <p:pic>
            <p:nvPicPr>
              <p:cNvPr id="489" name="Google Shape;489;p54"/>
              <p:cNvPicPr preferRelativeResize="0"/>
              <p:nvPr/>
            </p:nvPicPr>
            <p:blipFill rotWithShape="1">
              <a:blip r:embed="rId4">
                <a:alphaModFix/>
              </a:blip>
              <a:srcRect b="51108" l="1916" r="56054" t="493"/>
              <a:stretch/>
            </p:blipFill>
            <p:spPr>
              <a:xfrm>
                <a:off x="4795000" y="1279825"/>
                <a:ext cx="1384075" cy="1761526"/>
              </a:xfrm>
              <a:prstGeom prst="rect">
                <a:avLst/>
              </a:prstGeom>
              <a:noFill/>
              <a:ln>
                <a:noFill/>
              </a:ln>
            </p:spPr>
          </p:pic>
        </p:grpSp>
        <p:pic>
          <p:nvPicPr>
            <p:cNvPr id="490" name="Google Shape;490;p54"/>
            <p:cNvPicPr preferRelativeResize="0"/>
            <p:nvPr/>
          </p:nvPicPr>
          <p:blipFill rotWithShape="1">
            <a:blip r:embed="rId4">
              <a:alphaModFix/>
            </a:blip>
            <a:srcRect b="27338" l="91542" r="382" t="27316"/>
            <a:stretch/>
          </p:blipFill>
          <p:spPr>
            <a:xfrm>
              <a:off x="6324950" y="2041927"/>
              <a:ext cx="286075" cy="1775483"/>
            </a:xfrm>
            <a:prstGeom prst="rect">
              <a:avLst/>
            </a:prstGeom>
            <a:noFill/>
            <a:ln>
              <a:noFill/>
            </a:ln>
          </p:spPr>
        </p:pic>
      </p:gr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4" name="Shape 494"/>
        <p:cNvGrpSpPr/>
        <p:nvPr/>
      </p:nvGrpSpPr>
      <p:grpSpPr>
        <a:xfrm>
          <a:off x="0" y="0"/>
          <a:ext cx="0" cy="0"/>
          <a:chOff x="0" y="0"/>
          <a:chExt cx="0" cy="0"/>
        </a:xfrm>
      </p:grpSpPr>
      <p:sp>
        <p:nvSpPr>
          <p:cNvPr id="495" name="Google Shape;495;p55"/>
          <p:cNvSpPr txBox="1"/>
          <p:nvPr/>
        </p:nvSpPr>
        <p:spPr>
          <a:xfrm>
            <a:off x="423675" y="379400"/>
            <a:ext cx="6077100" cy="40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t" sz="1238">
                <a:solidFill>
                  <a:srgbClr val="87BC52"/>
                </a:solidFill>
                <a:latin typeface="Open Sans"/>
                <a:ea typeface="Open Sans"/>
                <a:cs typeface="Open Sans"/>
                <a:sym typeface="Open Sans"/>
              </a:rPr>
              <a:t>Applications</a:t>
            </a:r>
            <a:endParaRPr sz="1238">
              <a:solidFill>
                <a:srgbClr val="87BC52"/>
              </a:solidFill>
              <a:latin typeface="Open Sans"/>
              <a:ea typeface="Open Sans"/>
              <a:cs typeface="Open Sans"/>
              <a:sym typeface="Open Sans"/>
            </a:endParaRPr>
          </a:p>
        </p:txBody>
      </p:sp>
      <p:cxnSp>
        <p:nvCxnSpPr>
          <p:cNvPr id="496" name="Google Shape;496;p55"/>
          <p:cNvCxnSpPr/>
          <p:nvPr/>
        </p:nvCxnSpPr>
        <p:spPr>
          <a:xfrm flipH="1" rot="10800000">
            <a:off x="517821" y="1017725"/>
            <a:ext cx="8143200" cy="8100"/>
          </a:xfrm>
          <a:prstGeom prst="straightConnector1">
            <a:avLst/>
          </a:prstGeom>
          <a:noFill/>
          <a:ln cap="flat" cmpd="sng" w="9525">
            <a:solidFill>
              <a:srgbClr val="CCCCCC"/>
            </a:solidFill>
            <a:prstDash val="solid"/>
            <a:round/>
            <a:headEnd len="med" w="med" type="none"/>
            <a:tailEnd len="med" w="med" type="none"/>
          </a:ln>
        </p:spPr>
      </p:cxnSp>
      <p:sp>
        <p:nvSpPr>
          <p:cNvPr id="497" name="Google Shape;497;p55"/>
          <p:cNvSpPr txBox="1"/>
          <p:nvPr/>
        </p:nvSpPr>
        <p:spPr>
          <a:xfrm>
            <a:off x="423675" y="607925"/>
            <a:ext cx="5118300" cy="409800"/>
          </a:xfrm>
          <a:prstGeom prst="rect">
            <a:avLst/>
          </a:prstGeom>
          <a:noFill/>
          <a:ln>
            <a:noFill/>
          </a:ln>
        </p:spPr>
        <p:txBody>
          <a:bodyPr anchorCtr="0" anchor="t" bIns="91425" lIns="91425" spcFirstLastPara="1" rIns="91425" wrap="square" tIns="91425">
            <a:normAutofit/>
          </a:bodyPr>
          <a:lstStyle/>
          <a:p>
            <a:pPr indent="0" lvl="0" marL="0" rtl="0" algn="l">
              <a:lnSpc>
                <a:spcPct val="80000"/>
              </a:lnSpc>
              <a:spcBef>
                <a:spcPts val="0"/>
              </a:spcBef>
              <a:spcAft>
                <a:spcPts val="0"/>
              </a:spcAft>
              <a:buClr>
                <a:schemeClr val="dk1"/>
              </a:buClr>
              <a:buSzPts val="1100"/>
              <a:buFont typeface="Arial"/>
              <a:buNone/>
            </a:pPr>
            <a:r>
              <a:rPr lang="it" sz="1720">
                <a:solidFill>
                  <a:srgbClr val="434C51"/>
                </a:solidFill>
                <a:latin typeface="Open Sans"/>
                <a:ea typeface="Open Sans"/>
                <a:cs typeface="Open Sans"/>
                <a:sym typeface="Open Sans"/>
              </a:rPr>
              <a:t>Earthquake classification:</a:t>
            </a:r>
            <a:r>
              <a:rPr b="1" lang="it" sz="1720">
                <a:solidFill>
                  <a:srgbClr val="434C51"/>
                </a:solidFill>
                <a:latin typeface="Open Sans"/>
                <a:ea typeface="Open Sans"/>
                <a:cs typeface="Open Sans"/>
                <a:sym typeface="Open Sans"/>
              </a:rPr>
              <a:t> </a:t>
            </a:r>
            <a:r>
              <a:rPr b="1" i="1" lang="it" sz="1720">
                <a:solidFill>
                  <a:srgbClr val="434C51"/>
                </a:solidFill>
                <a:latin typeface="Open Sans"/>
                <a:ea typeface="Open Sans"/>
                <a:cs typeface="Open Sans"/>
                <a:sym typeface="Open Sans"/>
              </a:rPr>
              <a:t>Validation</a:t>
            </a:r>
            <a:endParaRPr b="1" sz="1720">
              <a:solidFill>
                <a:srgbClr val="434C51"/>
              </a:solidFill>
              <a:latin typeface="Open Sans"/>
              <a:ea typeface="Open Sans"/>
              <a:cs typeface="Open Sans"/>
              <a:sym typeface="Open Sans"/>
            </a:endParaRPr>
          </a:p>
        </p:txBody>
      </p:sp>
      <p:grpSp>
        <p:nvGrpSpPr>
          <p:cNvPr id="498" name="Google Shape;498;p55"/>
          <p:cNvGrpSpPr/>
          <p:nvPr/>
        </p:nvGrpSpPr>
        <p:grpSpPr>
          <a:xfrm>
            <a:off x="923275" y="1414175"/>
            <a:ext cx="7332300" cy="3461951"/>
            <a:chOff x="517825" y="1414175"/>
            <a:chExt cx="7332300" cy="3461951"/>
          </a:xfrm>
        </p:grpSpPr>
        <p:pic>
          <p:nvPicPr>
            <p:cNvPr id="499" name="Google Shape;499;p55"/>
            <p:cNvPicPr preferRelativeResize="0"/>
            <p:nvPr/>
          </p:nvPicPr>
          <p:blipFill>
            <a:blip r:embed="rId3">
              <a:alphaModFix/>
            </a:blip>
            <a:stretch>
              <a:fillRect/>
            </a:stretch>
          </p:blipFill>
          <p:spPr>
            <a:xfrm>
              <a:off x="517825" y="1414175"/>
              <a:ext cx="5565349" cy="3461951"/>
            </a:xfrm>
            <a:prstGeom prst="rect">
              <a:avLst/>
            </a:prstGeom>
            <a:noFill/>
            <a:ln>
              <a:noFill/>
            </a:ln>
          </p:spPr>
        </p:pic>
        <p:cxnSp>
          <p:nvCxnSpPr>
            <p:cNvPr id="500" name="Google Shape;500;p55"/>
            <p:cNvCxnSpPr/>
            <p:nvPr/>
          </p:nvCxnSpPr>
          <p:spPr>
            <a:xfrm>
              <a:off x="2145125" y="2313225"/>
              <a:ext cx="4234200" cy="0"/>
            </a:xfrm>
            <a:prstGeom prst="straightConnector1">
              <a:avLst/>
            </a:prstGeom>
            <a:noFill/>
            <a:ln cap="flat" cmpd="sng" w="9525">
              <a:solidFill>
                <a:schemeClr val="dk2"/>
              </a:solidFill>
              <a:prstDash val="solid"/>
              <a:round/>
              <a:headEnd len="med" w="med" type="none"/>
              <a:tailEnd len="med" w="med" type="none"/>
            </a:ln>
          </p:spPr>
        </p:cxnSp>
        <p:sp>
          <p:nvSpPr>
            <p:cNvPr id="501" name="Google Shape;501;p55"/>
            <p:cNvSpPr txBox="1"/>
            <p:nvPr/>
          </p:nvSpPr>
          <p:spPr>
            <a:xfrm>
              <a:off x="6462925" y="2036175"/>
              <a:ext cx="13872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sz="1200">
                  <a:solidFill>
                    <a:schemeClr val="dk1"/>
                  </a:solidFill>
                  <a:latin typeface="Open Sans"/>
                  <a:ea typeface="Open Sans"/>
                  <a:cs typeface="Open Sans"/>
                  <a:sym typeface="Open Sans"/>
                </a:rPr>
                <a:t>Re-labeled</a:t>
              </a:r>
              <a:endParaRPr sz="1200">
                <a:solidFill>
                  <a:schemeClr val="dk1"/>
                </a:solidFill>
                <a:latin typeface="Open Sans"/>
                <a:ea typeface="Open Sans"/>
                <a:cs typeface="Open Sans"/>
                <a:sym typeface="Open Sans"/>
              </a:endParaRPr>
            </a:p>
            <a:p>
              <a:pPr indent="0" lvl="0" marL="0" rtl="0" algn="l">
                <a:spcBef>
                  <a:spcPts val="0"/>
                </a:spcBef>
                <a:spcAft>
                  <a:spcPts val="0"/>
                </a:spcAft>
                <a:buNone/>
              </a:pPr>
              <a:r>
                <a:rPr lang="it" sz="1200">
                  <a:solidFill>
                    <a:schemeClr val="dk1"/>
                  </a:solidFill>
                  <a:latin typeface="Open Sans"/>
                  <a:ea typeface="Open Sans"/>
                  <a:cs typeface="Open Sans"/>
                  <a:sym typeface="Open Sans"/>
                </a:rPr>
                <a:t>data</a:t>
              </a:r>
              <a:endParaRPr sz="1200">
                <a:solidFill>
                  <a:schemeClr val="dk1"/>
                </a:solidFill>
                <a:latin typeface="Open Sans"/>
                <a:ea typeface="Open Sans"/>
                <a:cs typeface="Open Sans"/>
                <a:sym typeface="Open Sans"/>
              </a:endParaRPr>
            </a:p>
          </p:txBody>
        </p:sp>
        <p:sp>
          <p:nvSpPr>
            <p:cNvPr id="502" name="Google Shape;502;p55"/>
            <p:cNvSpPr/>
            <p:nvPr/>
          </p:nvSpPr>
          <p:spPr>
            <a:xfrm>
              <a:off x="2126325" y="2291175"/>
              <a:ext cx="44100" cy="44100"/>
            </a:xfrm>
            <a:prstGeom prst="ellipse">
              <a:avLst/>
            </a:prstGeom>
            <a:solidFill>
              <a:srgbClr val="434C5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03" name="Google Shape;503;p55"/>
            <p:cNvSpPr/>
            <p:nvPr/>
          </p:nvSpPr>
          <p:spPr>
            <a:xfrm>
              <a:off x="5030450" y="2291175"/>
              <a:ext cx="44100" cy="44100"/>
            </a:xfrm>
            <a:prstGeom prst="ellipse">
              <a:avLst/>
            </a:prstGeom>
            <a:solidFill>
              <a:srgbClr val="434C5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04" name="Google Shape;504;p55"/>
            <p:cNvSpPr txBox="1"/>
            <p:nvPr/>
          </p:nvSpPr>
          <p:spPr>
            <a:xfrm>
              <a:off x="6462925" y="3664650"/>
              <a:ext cx="13872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sz="1200">
                  <a:solidFill>
                    <a:schemeClr val="dk1"/>
                  </a:solidFill>
                  <a:latin typeface="Open Sans"/>
                  <a:ea typeface="Open Sans"/>
                  <a:cs typeface="Open Sans"/>
                  <a:sym typeface="Open Sans"/>
                </a:rPr>
                <a:t>Results obtained after re-labeling</a:t>
              </a:r>
              <a:endParaRPr sz="1200">
                <a:solidFill>
                  <a:schemeClr val="dk1"/>
                </a:solidFill>
                <a:latin typeface="Open Sans"/>
                <a:ea typeface="Open Sans"/>
                <a:cs typeface="Open Sans"/>
                <a:sym typeface="Open Sans"/>
              </a:endParaRPr>
            </a:p>
          </p:txBody>
        </p:sp>
      </p:grpSp>
      <p:cxnSp>
        <p:nvCxnSpPr>
          <p:cNvPr id="505" name="Google Shape;505;p55"/>
          <p:cNvCxnSpPr/>
          <p:nvPr/>
        </p:nvCxnSpPr>
        <p:spPr>
          <a:xfrm>
            <a:off x="6290600" y="3941700"/>
            <a:ext cx="4941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 name="Shape 509"/>
        <p:cNvGrpSpPr/>
        <p:nvPr/>
      </p:nvGrpSpPr>
      <p:grpSpPr>
        <a:xfrm>
          <a:off x="0" y="0"/>
          <a:ext cx="0" cy="0"/>
          <a:chOff x="0" y="0"/>
          <a:chExt cx="0" cy="0"/>
        </a:xfrm>
      </p:grpSpPr>
      <p:sp>
        <p:nvSpPr>
          <p:cNvPr id="510" name="Google Shape;510;p56"/>
          <p:cNvSpPr/>
          <p:nvPr/>
        </p:nvSpPr>
        <p:spPr>
          <a:xfrm>
            <a:off x="0" y="-3600"/>
            <a:ext cx="9144000" cy="5150700"/>
          </a:xfrm>
          <a:prstGeom prst="rect">
            <a:avLst/>
          </a:prstGeom>
          <a:gradFill>
            <a:gsLst>
              <a:gs pos="0">
                <a:srgbClr val="ADD15C"/>
              </a:gs>
              <a:gs pos="100000">
                <a:schemeClr val="l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511" name="Google Shape;511;p56"/>
          <p:cNvSpPr txBox="1"/>
          <p:nvPr/>
        </p:nvSpPr>
        <p:spPr>
          <a:xfrm>
            <a:off x="1537338" y="2110888"/>
            <a:ext cx="4281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a:solidFill>
                  <a:srgbClr val="434C51"/>
                </a:solidFill>
                <a:latin typeface="Open Sans"/>
                <a:ea typeface="Open Sans"/>
                <a:cs typeface="Open Sans"/>
                <a:sym typeface="Open Sans"/>
              </a:rPr>
              <a:t>05.</a:t>
            </a:r>
            <a:r>
              <a:rPr lang="it" sz="1000">
                <a:solidFill>
                  <a:srgbClr val="434C51"/>
                </a:solidFill>
                <a:latin typeface="Open Sans"/>
                <a:ea typeface="Open Sans"/>
                <a:cs typeface="Open Sans"/>
                <a:sym typeface="Open Sans"/>
              </a:rPr>
              <a:t>02</a:t>
            </a:r>
            <a:endParaRPr sz="1000">
              <a:solidFill>
                <a:srgbClr val="434C51"/>
              </a:solidFill>
              <a:latin typeface="Open Sans"/>
              <a:ea typeface="Open Sans"/>
              <a:cs typeface="Open Sans"/>
              <a:sym typeface="Open Sans"/>
            </a:endParaRPr>
          </a:p>
        </p:txBody>
      </p:sp>
      <p:sp>
        <p:nvSpPr>
          <p:cNvPr id="512" name="Google Shape;512;p56"/>
          <p:cNvSpPr txBox="1"/>
          <p:nvPr/>
        </p:nvSpPr>
        <p:spPr>
          <a:xfrm>
            <a:off x="1537338" y="2539994"/>
            <a:ext cx="42813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it" sz="2000">
                <a:solidFill>
                  <a:srgbClr val="434C51"/>
                </a:solidFill>
                <a:latin typeface="Open Sans"/>
                <a:ea typeface="Open Sans"/>
                <a:cs typeface="Open Sans"/>
                <a:sym typeface="Open Sans"/>
              </a:rPr>
              <a:t>Cold Diffusion model</a:t>
            </a:r>
            <a:endParaRPr b="1" sz="2000">
              <a:solidFill>
                <a:srgbClr val="434C51"/>
              </a:solidFill>
              <a:latin typeface="Open Sans"/>
              <a:ea typeface="Open Sans"/>
              <a:cs typeface="Open Sans"/>
              <a:sym typeface="Open Sans"/>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 name="Shape 516"/>
        <p:cNvGrpSpPr/>
        <p:nvPr/>
      </p:nvGrpSpPr>
      <p:grpSpPr>
        <a:xfrm>
          <a:off x="0" y="0"/>
          <a:ext cx="0" cy="0"/>
          <a:chOff x="0" y="0"/>
          <a:chExt cx="0" cy="0"/>
        </a:xfrm>
      </p:grpSpPr>
      <p:sp>
        <p:nvSpPr>
          <p:cNvPr id="517" name="Google Shape;517;p57"/>
          <p:cNvSpPr txBox="1"/>
          <p:nvPr/>
        </p:nvSpPr>
        <p:spPr>
          <a:xfrm>
            <a:off x="423675" y="379400"/>
            <a:ext cx="6077100" cy="40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t" sz="1238">
                <a:solidFill>
                  <a:srgbClr val="87BC52"/>
                </a:solidFill>
                <a:latin typeface="Open Sans"/>
                <a:ea typeface="Open Sans"/>
                <a:cs typeface="Open Sans"/>
                <a:sym typeface="Open Sans"/>
              </a:rPr>
              <a:t>Applications</a:t>
            </a:r>
            <a:endParaRPr sz="1238">
              <a:solidFill>
                <a:srgbClr val="87BC52"/>
              </a:solidFill>
              <a:latin typeface="Open Sans"/>
              <a:ea typeface="Open Sans"/>
              <a:cs typeface="Open Sans"/>
              <a:sym typeface="Open Sans"/>
            </a:endParaRPr>
          </a:p>
        </p:txBody>
      </p:sp>
      <p:cxnSp>
        <p:nvCxnSpPr>
          <p:cNvPr id="518" name="Google Shape;518;p57"/>
          <p:cNvCxnSpPr/>
          <p:nvPr/>
        </p:nvCxnSpPr>
        <p:spPr>
          <a:xfrm flipH="1" rot="10800000">
            <a:off x="517821" y="1017725"/>
            <a:ext cx="8143200" cy="8100"/>
          </a:xfrm>
          <a:prstGeom prst="straightConnector1">
            <a:avLst/>
          </a:prstGeom>
          <a:noFill/>
          <a:ln cap="flat" cmpd="sng" w="9525">
            <a:solidFill>
              <a:srgbClr val="CCCCCC"/>
            </a:solidFill>
            <a:prstDash val="solid"/>
            <a:round/>
            <a:headEnd len="med" w="med" type="none"/>
            <a:tailEnd len="med" w="med" type="none"/>
          </a:ln>
        </p:spPr>
      </p:cxnSp>
      <p:sp>
        <p:nvSpPr>
          <p:cNvPr id="519" name="Google Shape;519;p57"/>
          <p:cNvSpPr txBox="1"/>
          <p:nvPr/>
        </p:nvSpPr>
        <p:spPr>
          <a:xfrm>
            <a:off x="423675" y="607925"/>
            <a:ext cx="5118300" cy="409800"/>
          </a:xfrm>
          <a:prstGeom prst="rect">
            <a:avLst/>
          </a:prstGeom>
          <a:noFill/>
          <a:ln>
            <a:noFill/>
          </a:ln>
        </p:spPr>
        <p:txBody>
          <a:bodyPr anchorCtr="0" anchor="t" bIns="91425" lIns="91425" spcFirstLastPara="1" rIns="91425" wrap="square" tIns="91425">
            <a:normAutofit/>
          </a:bodyPr>
          <a:lstStyle/>
          <a:p>
            <a:pPr indent="0" lvl="0" marL="0" rtl="0" algn="l">
              <a:lnSpc>
                <a:spcPct val="80000"/>
              </a:lnSpc>
              <a:spcBef>
                <a:spcPts val="0"/>
              </a:spcBef>
              <a:spcAft>
                <a:spcPts val="0"/>
              </a:spcAft>
              <a:buNone/>
            </a:pPr>
            <a:r>
              <a:rPr lang="it" sz="1720">
                <a:solidFill>
                  <a:srgbClr val="434C51"/>
                </a:solidFill>
                <a:latin typeface="Open Sans"/>
                <a:ea typeface="Open Sans"/>
                <a:cs typeface="Open Sans"/>
                <a:sym typeface="Open Sans"/>
              </a:rPr>
              <a:t>Cold Diffusion model:</a:t>
            </a:r>
            <a:r>
              <a:rPr b="1" lang="it" sz="1720">
                <a:solidFill>
                  <a:srgbClr val="434C51"/>
                </a:solidFill>
                <a:latin typeface="Open Sans"/>
                <a:ea typeface="Open Sans"/>
                <a:cs typeface="Open Sans"/>
                <a:sym typeface="Open Sans"/>
              </a:rPr>
              <a:t> </a:t>
            </a:r>
            <a:r>
              <a:rPr b="1" i="1" lang="it" sz="1720">
                <a:solidFill>
                  <a:srgbClr val="434C51"/>
                </a:solidFill>
                <a:latin typeface="Open Sans"/>
                <a:ea typeface="Open Sans"/>
                <a:cs typeface="Open Sans"/>
                <a:sym typeface="Open Sans"/>
              </a:rPr>
              <a:t>Methods</a:t>
            </a:r>
            <a:endParaRPr b="1" i="1" sz="1720">
              <a:solidFill>
                <a:srgbClr val="434C51"/>
              </a:solidFill>
              <a:latin typeface="Open Sans"/>
              <a:ea typeface="Open Sans"/>
              <a:cs typeface="Open Sans"/>
              <a:sym typeface="Open Sans"/>
            </a:endParaRPr>
          </a:p>
        </p:txBody>
      </p:sp>
      <p:grpSp>
        <p:nvGrpSpPr>
          <p:cNvPr id="520" name="Google Shape;520;p57"/>
          <p:cNvGrpSpPr/>
          <p:nvPr/>
        </p:nvGrpSpPr>
        <p:grpSpPr>
          <a:xfrm>
            <a:off x="558887" y="2489100"/>
            <a:ext cx="8026217" cy="2425975"/>
            <a:chOff x="558887" y="2504375"/>
            <a:chExt cx="8026217" cy="2425975"/>
          </a:xfrm>
        </p:grpSpPr>
        <p:pic>
          <p:nvPicPr>
            <p:cNvPr id="521" name="Google Shape;521;p57"/>
            <p:cNvPicPr preferRelativeResize="0"/>
            <p:nvPr/>
          </p:nvPicPr>
          <p:blipFill>
            <a:blip r:embed="rId3">
              <a:alphaModFix/>
            </a:blip>
            <a:stretch>
              <a:fillRect/>
            </a:stretch>
          </p:blipFill>
          <p:spPr>
            <a:xfrm>
              <a:off x="558887" y="2659631"/>
              <a:ext cx="4071864" cy="2115463"/>
            </a:xfrm>
            <a:prstGeom prst="rect">
              <a:avLst/>
            </a:prstGeom>
            <a:noFill/>
            <a:ln>
              <a:noFill/>
            </a:ln>
          </p:spPr>
        </p:pic>
        <p:pic>
          <p:nvPicPr>
            <p:cNvPr id="522" name="Google Shape;522;p57"/>
            <p:cNvPicPr preferRelativeResize="0"/>
            <p:nvPr/>
          </p:nvPicPr>
          <p:blipFill>
            <a:blip r:embed="rId4">
              <a:alphaModFix/>
            </a:blip>
            <a:stretch>
              <a:fillRect/>
            </a:stretch>
          </p:blipFill>
          <p:spPr>
            <a:xfrm>
              <a:off x="4821163" y="2504375"/>
              <a:ext cx="3763942" cy="2425975"/>
            </a:xfrm>
            <a:prstGeom prst="rect">
              <a:avLst/>
            </a:prstGeom>
            <a:noFill/>
            <a:ln>
              <a:noFill/>
            </a:ln>
          </p:spPr>
        </p:pic>
      </p:grpSp>
      <p:sp>
        <p:nvSpPr>
          <p:cNvPr id="523" name="Google Shape;523;p57"/>
          <p:cNvSpPr txBox="1"/>
          <p:nvPr/>
        </p:nvSpPr>
        <p:spPr>
          <a:xfrm>
            <a:off x="517825" y="1310350"/>
            <a:ext cx="81432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it">
                <a:solidFill>
                  <a:schemeClr val="dk1"/>
                </a:solidFill>
                <a:latin typeface="Open Sans"/>
                <a:ea typeface="Open Sans"/>
                <a:cs typeface="Open Sans"/>
                <a:sym typeface="Open Sans"/>
              </a:rPr>
              <a:t>Our research explores adapting the Cold Diffusion model for seismic denoising, tailoring it to overcome the challenge of non-Gaussian noise in seismic data, promising enhanced signal recovery.</a:t>
            </a:r>
            <a:endParaRPr>
              <a:latin typeface="Open Sans"/>
              <a:ea typeface="Open Sans"/>
              <a:cs typeface="Open Sans"/>
              <a:sym typeface="Open Sans"/>
            </a:endParaRPr>
          </a:p>
        </p:txBody>
      </p:sp>
      <p:sp>
        <p:nvSpPr>
          <p:cNvPr id="524" name="Google Shape;524;p57"/>
          <p:cNvSpPr txBox="1"/>
          <p:nvPr/>
        </p:nvSpPr>
        <p:spPr>
          <a:xfrm>
            <a:off x="1263975" y="2260250"/>
            <a:ext cx="27906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it" sz="1200">
                <a:solidFill>
                  <a:srgbClr val="434C51"/>
                </a:solidFill>
                <a:latin typeface="Open Sans"/>
                <a:ea typeface="Open Sans"/>
                <a:cs typeface="Open Sans"/>
                <a:sym typeface="Open Sans"/>
              </a:rPr>
              <a:t>Diffusion Process</a:t>
            </a:r>
            <a:endParaRPr b="1" sz="1200">
              <a:solidFill>
                <a:srgbClr val="434C51"/>
              </a:solidFill>
              <a:latin typeface="Open Sans"/>
              <a:ea typeface="Open Sans"/>
              <a:cs typeface="Open Sans"/>
              <a:sym typeface="Open Sans"/>
            </a:endParaRPr>
          </a:p>
        </p:txBody>
      </p:sp>
      <p:sp>
        <p:nvSpPr>
          <p:cNvPr id="525" name="Google Shape;525;p57"/>
          <p:cNvSpPr txBox="1"/>
          <p:nvPr/>
        </p:nvSpPr>
        <p:spPr>
          <a:xfrm>
            <a:off x="5030175" y="2260250"/>
            <a:ext cx="27906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it" sz="1200">
                <a:solidFill>
                  <a:srgbClr val="434C51"/>
                </a:solidFill>
                <a:latin typeface="Open Sans"/>
                <a:ea typeface="Open Sans"/>
                <a:cs typeface="Open Sans"/>
                <a:sym typeface="Open Sans"/>
              </a:rPr>
              <a:t>Input Assumptions</a:t>
            </a:r>
            <a:endParaRPr b="1" sz="1200">
              <a:solidFill>
                <a:srgbClr val="434C51"/>
              </a:solidFill>
              <a:latin typeface="Open Sans"/>
              <a:ea typeface="Open Sans"/>
              <a:cs typeface="Open Sans"/>
              <a:sym typeface="Open Sans"/>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9" name="Shape 529"/>
        <p:cNvGrpSpPr/>
        <p:nvPr/>
      </p:nvGrpSpPr>
      <p:grpSpPr>
        <a:xfrm>
          <a:off x="0" y="0"/>
          <a:ext cx="0" cy="0"/>
          <a:chOff x="0" y="0"/>
          <a:chExt cx="0" cy="0"/>
        </a:xfrm>
      </p:grpSpPr>
      <p:sp>
        <p:nvSpPr>
          <p:cNvPr id="530" name="Google Shape;530;p58"/>
          <p:cNvSpPr txBox="1"/>
          <p:nvPr/>
        </p:nvSpPr>
        <p:spPr>
          <a:xfrm>
            <a:off x="423675" y="379400"/>
            <a:ext cx="6077100" cy="40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t" sz="1238">
                <a:solidFill>
                  <a:srgbClr val="87BC52"/>
                </a:solidFill>
                <a:latin typeface="Open Sans"/>
                <a:ea typeface="Open Sans"/>
                <a:cs typeface="Open Sans"/>
                <a:sym typeface="Open Sans"/>
              </a:rPr>
              <a:t>Applications</a:t>
            </a:r>
            <a:endParaRPr sz="1238">
              <a:solidFill>
                <a:srgbClr val="87BC52"/>
              </a:solidFill>
              <a:latin typeface="Open Sans"/>
              <a:ea typeface="Open Sans"/>
              <a:cs typeface="Open Sans"/>
              <a:sym typeface="Open Sans"/>
            </a:endParaRPr>
          </a:p>
        </p:txBody>
      </p:sp>
      <p:cxnSp>
        <p:nvCxnSpPr>
          <p:cNvPr id="531" name="Google Shape;531;p58"/>
          <p:cNvCxnSpPr/>
          <p:nvPr/>
        </p:nvCxnSpPr>
        <p:spPr>
          <a:xfrm flipH="1" rot="10800000">
            <a:off x="517821" y="1017725"/>
            <a:ext cx="8143200" cy="8100"/>
          </a:xfrm>
          <a:prstGeom prst="straightConnector1">
            <a:avLst/>
          </a:prstGeom>
          <a:noFill/>
          <a:ln cap="flat" cmpd="sng" w="9525">
            <a:solidFill>
              <a:srgbClr val="CCCCCC"/>
            </a:solidFill>
            <a:prstDash val="solid"/>
            <a:round/>
            <a:headEnd len="med" w="med" type="none"/>
            <a:tailEnd len="med" w="med" type="none"/>
          </a:ln>
        </p:spPr>
      </p:cxnSp>
      <p:sp>
        <p:nvSpPr>
          <p:cNvPr id="532" name="Google Shape;532;p58"/>
          <p:cNvSpPr txBox="1"/>
          <p:nvPr/>
        </p:nvSpPr>
        <p:spPr>
          <a:xfrm>
            <a:off x="423675" y="607925"/>
            <a:ext cx="5118300" cy="409800"/>
          </a:xfrm>
          <a:prstGeom prst="rect">
            <a:avLst/>
          </a:prstGeom>
          <a:noFill/>
          <a:ln>
            <a:noFill/>
          </a:ln>
        </p:spPr>
        <p:txBody>
          <a:bodyPr anchorCtr="0" anchor="t" bIns="91425" lIns="91425" spcFirstLastPara="1" rIns="91425" wrap="square" tIns="91425">
            <a:normAutofit/>
          </a:bodyPr>
          <a:lstStyle/>
          <a:p>
            <a:pPr indent="0" lvl="0" marL="0" rtl="0" algn="l">
              <a:lnSpc>
                <a:spcPct val="80000"/>
              </a:lnSpc>
              <a:spcBef>
                <a:spcPts val="0"/>
              </a:spcBef>
              <a:spcAft>
                <a:spcPts val="0"/>
              </a:spcAft>
              <a:buNone/>
            </a:pPr>
            <a:r>
              <a:rPr lang="it" sz="1720">
                <a:solidFill>
                  <a:srgbClr val="434C51"/>
                </a:solidFill>
                <a:latin typeface="Open Sans"/>
                <a:ea typeface="Open Sans"/>
                <a:cs typeface="Open Sans"/>
                <a:sym typeface="Open Sans"/>
              </a:rPr>
              <a:t>Cold Diffusion model:</a:t>
            </a:r>
            <a:r>
              <a:rPr b="1" lang="it" sz="1720">
                <a:solidFill>
                  <a:srgbClr val="434C51"/>
                </a:solidFill>
                <a:latin typeface="Open Sans"/>
                <a:ea typeface="Open Sans"/>
                <a:cs typeface="Open Sans"/>
                <a:sym typeface="Open Sans"/>
              </a:rPr>
              <a:t> </a:t>
            </a:r>
            <a:r>
              <a:rPr b="1" i="1" lang="it" sz="1720">
                <a:solidFill>
                  <a:srgbClr val="434C51"/>
                </a:solidFill>
                <a:latin typeface="Open Sans"/>
                <a:ea typeface="Open Sans"/>
                <a:cs typeface="Open Sans"/>
                <a:sym typeface="Open Sans"/>
              </a:rPr>
              <a:t>Quantitative</a:t>
            </a:r>
            <a:r>
              <a:rPr b="1" lang="it" sz="1720">
                <a:solidFill>
                  <a:srgbClr val="434C51"/>
                </a:solidFill>
                <a:latin typeface="Open Sans"/>
                <a:ea typeface="Open Sans"/>
                <a:cs typeface="Open Sans"/>
                <a:sym typeface="Open Sans"/>
              </a:rPr>
              <a:t> </a:t>
            </a:r>
            <a:r>
              <a:rPr b="1" i="1" lang="it" sz="1720">
                <a:solidFill>
                  <a:srgbClr val="434C51"/>
                </a:solidFill>
                <a:latin typeface="Open Sans"/>
                <a:ea typeface="Open Sans"/>
                <a:cs typeface="Open Sans"/>
                <a:sym typeface="Open Sans"/>
              </a:rPr>
              <a:t>r</a:t>
            </a:r>
            <a:r>
              <a:rPr b="1" i="1" lang="it" sz="1720">
                <a:solidFill>
                  <a:srgbClr val="434C51"/>
                </a:solidFill>
                <a:latin typeface="Open Sans"/>
                <a:ea typeface="Open Sans"/>
                <a:cs typeface="Open Sans"/>
                <a:sym typeface="Open Sans"/>
              </a:rPr>
              <a:t>esults</a:t>
            </a:r>
            <a:endParaRPr b="1" i="1" sz="1720">
              <a:solidFill>
                <a:srgbClr val="434C51"/>
              </a:solidFill>
              <a:latin typeface="Open Sans"/>
              <a:ea typeface="Open Sans"/>
              <a:cs typeface="Open Sans"/>
              <a:sym typeface="Open Sans"/>
            </a:endParaRPr>
          </a:p>
        </p:txBody>
      </p:sp>
      <p:grpSp>
        <p:nvGrpSpPr>
          <p:cNvPr id="533" name="Google Shape;533;p58"/>
          <p:cNvGrpSpPr/>
          <p:nvPr/>
        </p:nvGrpSpPr>
        <p:grpSpPr>
          <a:xfrm>
            <a:off x="517825" y="1235626"/>
            <a:ext cx="8176751" cy="3683299"/>
            <a:chOff x="517825" y="1254350"/>
            <a:chExt cx="8176751" cy="3683299"/>
          </a:xfrm>
        </p:grpSpPr>
        <p:pic>
          <p:nvPicPr>
            <p:cNvPr id="534" name="Google Shape;534;p58"/>
            <p:cNvPicPr preferRelativeResize="0"/>
            <p:nvPr/>
          </p:nvPicPr>
          <p:blipFill>
            <a:blip r:embed="rId3">
              <a:alphaModFix/>
            </a:blip>
            <a:stretch>
              <a:fillRect/>
            </a:stretch>
          </p:blipFill>
          <p:spPr>
            <a:xfrm>
              <a:off x="517825" y="1573800"/>
              <a:ext cx="4080154" cy="3044398"/>
            </a:xfrm>
            <a:prstGeom prst="rect">
              <a:avLst/>
            </a:prstGeom>
            <a:noFill/>
            <a:ln>
              <a:noFill/>
            </a:ln>
          </p:spPr>
        </p:pic>
        <p:pic>
          <p:nvPicPr>
            <p:cNvPr id="535" name="Google Shape;535;p58"/>
            <p:cNvPicPr preferRelativeResize="0"/>
            <p:nvPr/>
          </p:nvPicPr>
          <p:blipFill>
            <a:blip r:embed="rId4">
              <a:alphaModFix/>
            </a:blip>
            <a:stretch>
              <a:fillRect/>
            </a:stretch>
          </p:blipFill>
          <p:spPr>
            <a:xfrm>
              <a:off x="5019689" y="1254350"/>
              <a:ext cx="3674887" cy="3683299"/>
            </a:xfrm>
            <a:prstGeom prst="rect">
              <a:avLst/>
            </a:prstGeom>
            <a:noFill/>
            <a:ln>
              <a:noFill/>
            </a:ln>
          </p:spPr>
        </p:pic>
      </p:grpSp>
      <p:sp>
        <p:nvSpPr>
          <p:cNvPr id="536" name="Google Shape;536;p58"/>
          <p:cNvSpPr txBox="1"/>
          <p:nvPr/>
        </p:nvSpPr>
        <p:spPr>
          <a:xfrm>
            <a:off x="1357475" y="1111025"/>
            <a:ext cx="27906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it" sz="1200">
                <a:solidFill>
                  <a:schemeClr val="dk1"/>
                </a:solidFill>
                <a:latin typeface="Open Sans"/>
                <a:ea typeface="Open Sans"/>
                <a:cs typeface="Open Sans"/>
                <a:sym typeface="Open Sans"/>
              </a:rPr>
              <a:t>Distributions of SNR values before and after the denoising</a:t>
            </a:r>
            <a:endParaRPr b="1" sz="1200">
              <a:solidFill>
                <a:schemeClr val="dk1"/>
              </a:solidFill>
              <a:latin typeface="Open Sans"/>
              <a:ea typeface="Open Sans"/>
              <a:cs typeface="Open Sans"/>
              <a:sym typeface="Open Sans"/>
            </a:endParaRPr>
          </a:p>
        </p:txBody>
      </p:sp>
      <p:sp>
        <p:nvSpPr>
          <p:cNvPr id="537" name="Google Shape;537;p58"/>
          <p:cNvSpPr txBox="1"/>
          <p:nvPr/>
        </p:nvSpPr>
        <p:spPr>
          <a:xfrm>
            <a:off x="5541975" y="1017725"/>
            <a:ext cx="27906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it" sz="1200">
                <a:solidFill>
                  <a:schemeClr val="dk1"/>
                </a:solidFill>
                <a:latin typeface="Open Sans"/>
                <a:ea typeface="Open Sans"/>
                <a:cs typeface="Open Sans"/>
                <a:sym typeface="Open Sans"/>
              </a:rPr>
              <a:t>P</a:t>
            </a:r>
            <a:r>
              <a:rPr b="1" lang="it" sz="1200">
                <a:solidFill>
                  <a:schemeClr val="dk1"/>
                </a:solidFill>
                <a:latin typeface="Open Sans"/>
                <a:ea typeface="Open Sans"/>
                <a:cs typeface="Open Sans"/>
                <a:sym typeface="Open Sans"/>
              </a:rPr>
              <a:t>hase arrivals picks</a:t>
            </a:r>
            <a:endParaRPr b="1" sz="1200">
              <a:solidFill>
                <a:schemeClr val="dk1"/>
              </a:solidFill>
              <a:latin typeface="Open Sans"/>
              <a:ea typeface="Open Sans"/>
              <a:cs typeface="Open Sans"/>
              <a:sym typeface="Open Sans"/>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1" name="Shape 541"/>
        <p:cNvGrpSpPr/>
        <p:nvPr/>
      </p:nvGrpSpPr>
      <p:grpSpPr>
        <a:xfrm>
          <a:off x="0" y="0"/>
          <a:ext cx="0" cy="0"/>
          <a:chOff x="0" y="0"/>
          <a:chExt cx="0" cy="0"/>
        </a:xfrm>
      </p:grpSpPr>
      <p:sp>
        <p:nvSpPr>
          <p:cNvPr id="542" name="Google Shape;542;p59"/>
          <p:cNvSpPr txBox="1"/>
          <p:nvPr/>
        </p:nvSpPr>
        <p:spPr>
          <a:xfrm>
            <a:off x="423675" y="379400"/>
            <a:ext cx="6077100" cy="40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t" sz="1238">
                <a:solidFill>
                  <a:srgbClr val="87BC52"/>
                </a:solidFill>
                <a:latin typeface="Open Sans"/>
                <a:ea typeface="Open Sans"/>
                <a:cs typeface="Open Sans"/>
                <a:sym typeface="Open Sans"/>
              </a:rPr>
              <a:t>Applications</a:t>
            </a:r>
            <a:endParaRPr sz="1238">
              <a:solidFill>
                <a:srgbClr val="87BC52"/>
              </a:solidFill>
              <a:latin typeface="Open Sans"/>
              <a:ea typeface="Open Sans"/>
              <a:cs typeface="Open Sans"/>
              <a:sym typeface="Open Sans"/>
            </a:endParaRPr>
          </a:p>
        </p:txBody>
      </p:sp>
      <p:cxnSp>
        <p:nvCxnSpPr>
          <p:cNvPr id="543" name="Google Shape;543;p59"/>
          <p:cNvCxnSpPr/>
          <p:nvPr/>
        </p:nvCxnSpPr>
        <p:spPr>
          <a:xfrm flipH="1" rot="10800000">
            <a:off x="517821" y="1017725"/>
            <a:ext cx="8143200" cy="8100"/>
          </a:xfrm>
          <a:prstGeom prst="straightConnector1">
            <a:avLst/>
          </a:prstGeom>
          <a:noFill/>
          <a:ln cap="flat" cmpd="sng" w="9525">
            <a:solidFill>
              <a:srgbClr val="CCCCCC"/>
            </a:solidFill>
            <a:prstDash val="solid"/>
            <a:round/>
            <a:headEnd len="med" w="med" type="none"/>
            <a:tailEnd len="med" w="med" type="none"/>
          </a:ln>
        </p:spPr>
      </p:cxnSp>
      <p:sp>
        <p:nvSpPr>
          <p:cNvPr id="544" name="Google Shape;544;p59"/>
          <p:cNvSpPr txBox="1"/>
          <p:nvPr/>
        </p:nvSpPr>
        <p:spPr>
          <a:xfrm>
            <a:off x="423675" y="607925"/>
            <a:ext cx="5118300" cy="409800"/>
          </a:xfrm>
          <a:prstGeom prst="rect">
            <a:avLst/>
          </a:prstGeom>
          <a:noFill/>
          <a:ln>
            <a:noFill/>
          </a:ln>
        </p:spPr>
        <p:txBody>
          <a:bodyPr anchorCtr="0" anchor="t" bIns="91425" lIns="91425" spcFirstLastPara="1" rIns="91425" wrap="square" tIns="91425">
            <a:normAutofit/>
          </a:bodyPr>
          <a:lstStyle/>
          <a:p>
            <a:pPr indent="0" lvl="0" marL="0" rtl="0" algn="l">
              <a:lnSpc>
                <a:spcPct val="80000"/>
              </a:lnSpc>
              <a:spcBef>
                <a:spcPts val="0"/>
              </a:spcBef>
              <a:spcAft>
                <a:spcPts val="0"/>
              </a:spcAft>
              <a:buNone/>
            </a:pPr>
            <a:r>
              <a:rPr lang="it" sz="1720">
                <a:solidFill>
                  <a:srgbClr val="434C51"/>
                </a:solidFill>
                <a:latin typeface="Open Sans"/>
                <a:ea typeface="Open Sans"/>
                <a:cs typeface="Open Sans"/>
                <a:sym typeface="Open Sans"/>
              </a:rPr>
              <a:t>Cold Diffusion model:</a:t>
            </a:r>
            <a:r>
              <a:rPr b="1" lang="it" sz="1720">
                <a:solidFill>
                  <a:srgbClr val="434C51"/>
                </a:solidFill>
                <a:latin typeface="Open Sans"/>
                <a:ea typeface="Open Sans"/>
                <a:cs typeface="Open Sans"/>
                <a:sym typeface="Open Sans"/>
              </a:rPr>
              <a:t> </a:t>
            </a:r>
            <a:r>
              <a:rPr b="1" i="1" lang="it" sz="1720">
                <a:solidFill>
                  <a:srgbClr val="434C51"/>
                </a:solidFill>
                <a:latin typeface="Open Sans"/>
                <a:ea typeface="Open Sans"/>
                <a:cs typeface="Open Sans"/>
                <a:sym typeface="Open Sans"/>
              </a:rPr>
              <a:t>Qualitative</a:t>
            </a:r>
            <a:r>
              <a:rPr b="1" lang="it" sz="1720">
                <a:solidFill>
                  <a:srgbClr val="434C51"/>
                </a:solidFill>
                <a:latin typeface="Open Sans"/>
                <a:ea typeface="Open Sans"/>
                <a:cs typeface="Open Sans"/>
                <a:sym typeface="Open Sans"/>
              </a:rPr>
              <a:t> </a:t>
            </a:r>
            <a:r>
              <a:rPr b="1" i="1" lang="it" sz="1720">
                <a:solidFill>
                  <a:srgbClr val="434C51"/>
                </a:solidFill>
                <a:latin typeface="Open Sans"/>
                <a:ea typeface="Open Sans"/>
                <a:cs typeface="Open Sans"/>
                <a:sym typeface="Open Sans"/>
              </a:rPr>
              <a:t>r</a:t>
            </a:r>
            <a:r>
              <a:rPr b="1" i="1" lang="it" sz="1720">
                <a:solidFill>
                  <a:srgbClr val="434C51"/>
                </a:solidFill>
                <a:latin typeface="Open Sans"/>
                <a:ea typeface="Open Sans"/>
                <a:cs typeface="Open Sans"/>
                <a:sym typeface="Open Sans"/>
              </a:rPr>
              <a:t>esults</a:t>
            </a:r>
            <a:endParaRPr b="1" i="1" sz="1720">
              <a:solidFill>
                <a:srgbClr val="434C51"/>
              </a:solidFill>
              <a:latin typeface="Open Sans"/>
              <a:ea typeface="Open Sans"/>
              <a:cs typeface="Open Sans"/>
              <a:sym typeface="Open Sans"/>
            </a:endParaRPr>
          </a:p>
        </p:txBody>
      </p:sp>
      <p:grpSp>
        <p:nvGrpSpPr>
          <p:cNvPr id="545" name="Google Shape;545;p59"/>
          <p:cNvGrpSpPr/>
          <p:nvPr/>
        </p:nvGrpSpPr>
        <p:grpSpPr>
          <a:xfrm>
            <a:off x="517825" y="1523722"/>
            <a:ext cx="8143199" cy="3120657"/>
            <a:chOff x="517825" y="1602017"/>
            <a:chExt cx="8143199" cy="3120657"/>
          </a:xfrm>
        </p:grpSpPr>
        <p:pic>
          <p:nvPicPr>
            <p:cNvPr id="546" name="Google Shape;546;p59"/>
            <p:cNvPicPr preferRelativeResize="0"/>
            <p:nvPr/>
          </p:nvPicPr>
          <p:blipFill>
            <a:blip r:embed="rId3">
              <a:alphaModFix/>
            </a:blip>
            <a:stretch>
              <a:fillRect/>
            </a:stretch>
          </p:blipFill>
          <p:spPr>
            <a:xfrm>
              <a:off x="517825" y="1602017"/>
              <a:ext cx="4160881" cy="3120657"/>
            </a:xfrm>
            <a:prstGeom prst="rect">
              <a:avLst/>
            </a:prstGeom>
            <a:noFill/>
            <a:ln>
              <a:noFill/>
            </a:ln>
          </p:spPr>
        </p:pic>
        <p:pic>
          <p:nvPicPr>
            <p:cNvPr id="547" name="Google Shape;547;p59"/>
            <p:cNvPicPr preferRelativeResize="0"/>
            <p:nvPr/>
          </p:nvPicPr>
          <p:blipFill rotWithShape="1">
            <a:blip r:embed="rId4">
              <a:alphaModFix/>
            </a:blip>
            <a:srcRect b="0" l="1826" r="0" t="0"/>
            <a:stretch/>
          </p:blipFill>
          <p:spPr>
            <a:xfrm>
              <a:off x="4698927" y="1649007"/>
              <a:ext cx="3962097" cy="3026676"/>
            </a:xfrm>
            <a:prstGeom prst="rect">
              <a:avLst/>
            </a:prstGeom>
            <a:noFill/>
            <a:ln>
              <a:noFill/>
            </a:ln>
          </p:spPr>
        </p:pic>
      </p:gr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1" name="Shape 551"/>
        <p:cNvGrpSpPr/>
        <p:nvPr/>
      </p:nvGrpSpPr>
      <p:grpSpPr>
        <a:xfrm>
          <a:off x="0" y="0"/>
          <a:ext cx="0" cy="0"/>
          <a:chOff x="0" y="0"/>
          <a:chExt cx="0" cy="0"/>
        </a:xfrm>
      </p:grpSpPr>
      <p:sp>
        <p:nvSpPr>
          <p:cNvPr id="552" name="Google Shape;552;p60"/>
          <p:cNvSpPr/>
          <p:nvPr/>
        </p:nvSpPr>
        <p:spPr>
          <a:xfrm>
            <a:off x="0" y="2968150"/>
            <a:ext cx="9144000" cy="1608300"/>
          </a:xfrm>
          <a:prstGeom prst="rect">
            <a:avLst/>
          </a:prstGeom>
          <a:gradFill>
            <a:gsLst>
              <a:gs pos="0">
                <a:srgbClr val="ADD15C"/>
              </a:gs>
              <a:gs pos="100000">
                <a:srgbClr val="66A900"/>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553" name="Google Shape;553;p60"/>
          <p:cNvSpPr txBox="1"/>
          <p:nvPr/>
        </p:nvSpPr>
        <p:spPr>
          <a:xfrm>
            <a:off x="843075" y="1019850"/>
            <a:ext cx="7443000" cy="1161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it" sz="1800">
                <a:solidFill>
                  <a:srgbClr val="434C51"/>
                </a:solidFill>
                <a:latin typeface="Open Sans"/>
                <a:ea typeface="Open Sans"/>
                <a:cs typeface="Open Sans"/>
                <a:sym typeface="Open Sans"/>
              </a:rPr>
              <a:t>Elements of Seismology &amp; Machine Learning</a:t>
            </a:r>
            <a:endParaRPr b="1" sz="1800">
              <a:solidFill>
                <a:srgbClr val="434C51"/>
              </a:solidFill>
              <a:latin typeface="Open Sans"/>
              <a:ea typeface="Open Sans"/>
              <a:cs typeface="Open Sans"/>
              <a:sym typeface="Open Sans"/>
            </a:endParaRPr>
          </a:p>
        </p:txBody>
      </p:sp>
      <p:pic>
        <p:nvPicPr>
          <p:cNvPr id="554" name="Google Shape;554;p60"/>
          <p:cNvPicPr preferRelativeResize="0"/>
          <p:nvPr/>
        </p:nvPicPr>
        <p:blipFill>
          <a:blip r:embed="rId3">
            <a:alphaModFix/>
          </a:blip>
          <a:stretch>
            <a:fillRect/>
          </a:stretch>
        </p:blipFill>
        <p:spPr>
          <a:xfrm>
            <a:off x="3589225" y="567052"/>
            <a:ext cx="1558277" cy="556950"/>
          </a:xfrm>
          <a:prstGeom prst="rect">
            <a:avLst/>
          </a:prstGeom>
          <a:noFill/>
          <a:ln>
            <a:noFill/>
          </a:ln>
        </p:spPr>
      </p:pic>
      <p:sp>
        <p:nvSpPr>
          <p:cNvPr id="555" name="Google Shape;555;p60"/>
          <p:cNvSpPr txBox="1"/>
          <p:nvPr/>
        </p:nvSpPr>
        <p:spPr>
          <a:xfrm>
            <a:off x="1437000" y="1760550"/>
            <a:ext cx="6270000" cy="1207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it">
                <a:solidFill>
                  <a:schemeClr val="dk1"/>
                </a:solidFill>
                <a:latin typeface="Open Sans"/>
                <a:ea typeface="Open Sans"/>
                <a:cs typeface="Open Sans"/>
                <a:sym typeface="Open Sans"/>
              </a:rPr>
              <a:t>Now it's your turn to apply machine learning to seismology! </a:t>
            </a:r>
            <a:endParaRPr>
              <a:solidFill>
                <a:schemeClr val="dk1"/>
              </a:solidFill>
              <a:latin typeface="Open Sans"/>
              <a:ea typeface="Open Sans"/>
              <a:cs typeface="Open Sans"/>
              <a:sym typeface="Open Sans"/>
            </a:endParaRPr>
          </a:p>
          <a:p>
            <a:pPr indent="0" lvl="0" marL="0" rtl="0" algn="ctr">
              <a:spcBef>
                <a:spcPts val="0"/>
              </a:spcBef>
              <a:spcAft>
                <a:spcPts val="0"/>
              </a:spcAft>
              <a:buNone/>
            </a:pPr>
            <a:r>
              <a:rPr lang="it">
                <a:solidFill>
                  <a:schemeClr val="dk1"/>
                </a:solidFill>
                <a:latin typeface="Open Sans"/>
                <a:ea typeface="Open Sans"/>
                <a:cs typeface="Open Sans"/>
                <a:sym typeface="Open Sans"/>
              </a:rPr>
              <a:t>If you have any ideas or questions, here are our contact details:</a:t>
            </a:r>
            <a:endParaRPr/>
          </a:p>
        </p:txBody>
      </p:sp>
      <p:grpSp>
        <p:nvGrpSpPr>
          <p:cNvPr id="556" name="Google Shape;556;p60"/>
          <p:cNvGrpSpPr/>
          <p:nvPr/>
        </p:nvGrpSpPr>
        <p:grpSpPr>
          <a:xfrm>
            <a:off x="1544419" y="3527050"/>
            <a:ext cx="6055163" cy="490500"/>
            <a:chOff x="3649138" y="2994375"/>
            <a:chExt cx="6055163" cy="490500"/>
          </a:xfrm>
        </p:grpSpPr>
        <p:sp>
          <p:nvSpPr>
            <p:cNvPr id="557" name="Google Shape;557;p60"/>
            <p:cNvSpPr txBox="1"/>
            <p:nvPr/>
          </p:nvSpPr>
          <p:spPr>
            <a:xfrm>
              <a:off x="7660400" y="2994375"/>
              <a:ext cx="2043900" cy="490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it" sz="1200">
                  <a:solidFill>
                    <a:srgbClr val="FFFFFF"/>
                  </a:solidFill>
                  <a:latin typeface="Open Sans"/>
                  <a:ea typeface="Open Sans"/>
                  <a:cs typeface="Open Sans"/>
                  <a:sym typeface="Open Sans"/>
                </a:rPr>
                <a:t>Daniele Trappolini</a:t>
              </a:r>
              <a:endParaRPr b="1" sz="1200">
                <a:solidFill>
                  <a:srgbClr val="FFFFFF"/>
                </a:solidFill>
                <a:latin typeface="Open Sans"/>
                <a:ea typeface="Open Sans"/>
                <a:cs typeface="Open Sans"/>
                <a:sym typeface="Open Sans"/>
              </a:endParaRPr>
            </a:p>
            <a:p>
              <a:pPr indent="0" lvl="0" marL="0" rtl="0" algn="ctr">
                <a:spcBef>
                  <a:spcPts val="0"/>
                </a:spcBef>
                <a:spcAft>
                  <a:spcPts val="0"/>
                </a:spcAft>
                <a:buNone/>
              </a:pPr>
              <a:r>
                <a:rPr lang="it" sz="1000" u="sng">
                  <a:solidFill>
                    <a:srgbClr val="FFFFFF"/>
                  </a:solidFill>
                  <a:latin typeface="Open Sans"/>
                  <a:ea typeface="Open Sans"/>
                  <a:cs typeface="Open Sans"/>
                  <a:sym typeface="Open Sans"/>
                </a:rPr>
                <a:t>daniele.trappolini@uniroma1.it</a:t>
              </a:r>
              <a:endParaRPr sz="1000" u="sng">
                <a:solidFill>
                  <a:srgbClr val="FFFFFF"/>
                </a:solidFill>
                <a:latin typeface="Open Sans"/>
                <a:ea typeface="Open Sans"/>
                <a:cs typeface="Open Sans"/>
                <a:sym typeface="Open Sans"/>
              </a:endParaRPr>
            </a:p>
          </p:txBody>
        </p:sp>
        <p:sp>
          <p:nvSpPr>
            <p:cNvPr id="558" name="Google Shape;558;p60"/>
            <p:cNvSpPr txBox="1"/>
            <p:nvPr/>
          </p:nvSpPr>
          <p:spPr>
            <a:xfrm>
              <a:off x="3649138" y="2994375"/>
              <a:ext cx="1980000" cy="490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it" sz="1200">
                  <a:solidFill>
                    <a:srgbClr val="FFFFFF"/>
                  </a:solidFill>
                  <a:latin typeface="Open Sans"/>
                  <a:ea typeface="Open Sans"/>
                  <a:cs typeface="Open Sans"/>
                  <a:sym typeface="Open Sans"/>
                </a:rPr>
                <a:t>Gabriele Paoletti</a:t>
              </a:r>
              <a:endParaRPr b="1" sz="1200">
                <a:solidFill>
                  <a:srgbClr val="FFFFFF"/>
                </a:solidFill>
                <a:latin typeface="Open Sans"/>
                <a:ea typeface="Open Sans"/>
                <a:cs typeface="Open Sans"/>
                <a:sym typeface="Open Sans"/>
              </a:endParaRPr>
            </a:p>
            <a:p>
              <a:pPr indent="0" lvl="0" marL="0" rtl="0" algn="ctr">
                <a:spcBef>
                  <a:spcPts val="0"/>
                </a:spcBef>
                <a:spcAft>
                  <a:spcPts val="0"/>
                </a:spcAft>
                <a:buNone/>
              </a:pPr>
              <a:r>
                <a:rPr lang="it" sz="1000" u="sng">
                  <a:solidFill>
                    <a:srgbClr val="FFFFFF"/>
                  </a:solidFill>
                  <a:latin typeface="Open Sans"/>
                  <a:ea typeface="Open Sans"/>
                  <a:cs typeface="Open Sans"/>
                  <a:sym typeface="Open Sans"/>
                </a:rPr>
                <a:t>gabriele.paoletti@uniroma1.it</a:t>
              </a:r>
              <a:endParaRPr sz="1000" u="sng">
                <a:solidFill>
                  <a:srgbClr val="FFFFFF"/>
                </a:solidFill>
                <a:latin typeface="Open Sans"/>
                <a:ea typeface="Open Sans"/>
                <a:cs typeface="Open Sans"/>
                <a:sym typeface="Open Sans"/>
              </a:endParaRPr>
            </a:p>
          </p:txBody>
        </p:sp>
        <p:sp>
          <p:nvSpPr>
            <p:cNvPr id="559" name="Google Shape;559;p60"/>
            <p:cNvSpPr txBox="1"/>
            <p:nvPr/>
          </p:nvSpPr>
          <p:spPr>
            <a:xfrm>
              <a:off x="5848975" y="2994375"/>
              <a:ext cx="1558200" cy="490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it" sz="1200">
                  <a:solidFill>
                    <a:srgbClr val="FFFFFF"/>
                  </a:solidFill>
                  <a:latin typeface="Open Sans"/>
                  <a:ea typeface="Open Sans"/>
                  <a:cs typeface="Open Sans"/>
                  <a:sym typeface="Open Sans"/>
                </a:rPr>
                <a:t>Elisa Tinti</a:t>
              </a:r>
              <a:endParaRPr b="1" sz="1200">
                <a:solidFill>
                  <a:srgbClr val="FFFFFF"/>
                </a:solidFill>
                <a:latin typeface="Open Sans"/>
                <a:ea typeface="Open Sans"/>
                <a:cs typeface="Open Sans"/>
                <a:sym typeface="Open Sans"/>
              </a:endParaRPr>
            </a:p>
            <a:p>
              <a:pPr indent="0" lvl="0" marL="0" rtl="0" algn="ctr">
                <a:spcBef>
                  <a:spcPts val="0"/>
                </a:spcBef>
                <a:spcAft>
                  <a:spcPts val="0"/>
                </a:spcAft>
                <a:buNone/>
              </a:pPr>
              <a:r>
                <a:rPr lang="it" sz="1000" u="sng">
                  <a:solidFill>
                    <a:srgbClr val="FFFFFF"/>
                  </a:solidFill>
                  <a:latin typeface="Open Sans"/>
                  <a:ea typeface="Open Sans"/>
                  <a:cs typeface="Open Sans"/>
                  <a:sym typeface="Open Sans"/>
                </a:rPr>
                <a:t>elisa.tinti@uniroma1.it</a:t>
              </a:r>
              <a:endParaRPr sz="1000" u="sng">
                <a:solidFill>
                  <a:srgbClr val="FFFFFF"/>
                </a:solidFill>
                <a:latin typeface="Open Sans"/>
                <a:ea typeface="Open Sans"/>
                <a:cs typeface="Open Sans"/>
                <a:sym typeface="Open Sans"/>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17"/>
          <p:cNvSpPr txBox="1"/>
          <p:nvPr/>
        </p:nvSpPr>
        <p:spPr>
          <a:xfrm>
            <a:off x="423675" y="379400"/>
            <a:ext cx="6077100" cy="40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t" sz="1238">
                <a:solidFill>
                  <a:srgbClr val="87BC52"/>
                </a:solidFill>
                <a:latin typeface="Open Sans"/>
                <a:ea typeface="Open Sans"/>
                <a:cs typeface="Open Sans"/>
                <a:sym typeface="Open Sans"/>
              </a:rPr>
              <a:t>Introduction</a:t>
            </a:r>
            <a:endParaRPr sz="1238">
              <a:solidFill>
                <a:srgbClr val="87BC52"/>
              </a:solidFill>
              <a:latin typeface="Open Sans"/>
              <a:ea typeface="Open Sans"/>
              <a:cs typeface="Open Sans"/>
              <a:sym typeface="Open Sans"/>
            </a:endParaRPr>
          </a:p>
        </p:txBody>
      </p:sp>
      <p:cxnSp>
        <p:nvCxnSpPr>
          <p:cNvPr id="107" name="Google Shape;107;p17"/>
          <p:cNvCxnSpPr/>
          <p:nvPr/>
        </p:nvCxnSpPr>
        <p:spPr>
          <a:xfrm flipH="1" rot="10800000">
            <a:off x="517821" y="1017725"/>
            <a:ext cx="8143200" cy="8100"/>
          </a:xfrm>
          <a:prstGeom prst="straightConnector1">
            <a:avLst/>
          </a:prstGeom>
          <a:noFill/>
          <a:ln cap="flat" cmpd="sng" w="9525">
            <a:solidFill>
              <a:srgbClr val="CCCCCC"/>
            </a:solidFill>
            <a:prstDash val="solid"/>
            <a:round/>
            <a:headEnd len="med" w="med" type="none"/>
            <a:tailEnd len="med" w="med" type="none"/>
          </a:ln>
        </p:spPr>
      </p:cxnSp>
      <p:sp>
        <p:nvSpPr>
          <p:cNvPr id="108" name="Google Shape;108;p17"/>
          <p:cNvSpPr txBox="1"/>
          <p:nvPr/>
        </p:nvSpPr>
        <p:spPr>
          <a:xfrm>
            <a:off x="423675" y="607925"/>
            <a:ext cx="5118300" cy="409800"/>
          </a:xfrm>
          <a:prstGeom prst="rect">
            <a:avLst/>
          </a:prstGeom>
          <a:noFill/>
          <a:ln>
            <a:noFill/>
          </a:ln>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it" sz="1820">
                <a:solidFill>
                  <a:srgbClr val="434C51"/>
                </a:solidFill>
                <a:latin typeface="Open Sans"/>
                <a:ea typeface="Open Sans"/>
                <a:cs typeface="Open Sans"/>
                <a:sym typeface="Open Sans"/>
              </a:rPr>
              <a:t>Text to text:</a:t>
            </a:r>
            <a:r>
              <a:rPr b="1" lang="it" sz="1820">
                <a:solidFill>
                  <a:srgbClr val="434C51"/>
                </a:solidFill>
                <a:latin typeface="Open Sans"/>
                <a:ea typeface="Open Sans"/>
                <a:cs typeface="Open Sans"/>
                <a:sym typeface="Open Sans"/>
              </a:rPr>
              <a:t> </a:t>
            </a:r>
            <a:r>
              <a:rPr b="1" i="1" lang="it" sz="1820">
                <a:solidFill>
                  <a:srgbClr val="434C51"/>
                </a:solidFill>
                <a:latin typeface="Open Sans"/>
                <a:ea typeface="Open Sans"/>
                <a:cs typeface="Open Sans"/>
                <a:sym typeface="Open Sans"/>
              </a:rPr>
              <a:t>ChatGPT</a:t>
            </a:r>
            <a:endParaRPr b="1" i="1" sz="1820">
              <a:solidFill>
                <a:srgbClr val="434C51"/>
              </a:solidFill>
              <a:latin typeface="Open Sans"/>
              <a:ea typeface="Open Sans"/>
              <a:cs typeface="Open Sans"/>
              <a:sym typeface="Open Sans"/>
            </a:endParaRPr>
          </a:p>
        </p:txBody>
      </p:sp>
      <p:sp>
        <p:nvSpPr>
          <p:cNvPr id="109" name="Google Shape;109;p17"/>
          <p:cNvSpPr txBox="1"/>
          <p:nvPr/>
        </p:nvSpPr>
        <p:spPr>
          <a:xfrm>
            <a:off x="527950" y="3750225"/>
            <a:ext cx="39654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it" sz="1200">
                <a:solidFill>
                  <a:srgbClr val="434C51"/>
                </a:solidFill>
                <a:latin typeface="Open Sans"/>
                <a:ea typeface="Open Sans"/>
                <a:cs typeface="Open Sans"/>
                <a:sym typeface="Open Sans"/>
              </a:rPr>
              <a:t>December 10</a:t>
            </a:r>
            <a:r>
              <a:rPr b="1" lang="it" sz="1200">
                <a:solidFill>
                  <a:srgbClr val="434C51"/>
                </a:solidFill>
                <a:latin typeface="Open Sans"/>
                <a:ea typeface="Open Sans"/>
                <a:cs typeface="Open Sans"/>
                <a:sym typeface="Open Sans"/>
              </a:rPr>
              <a:t>, 2004</a:t>
            </a:r>
            <a:endParaRPr b="1" i="1" sz="1000">
              <a:solidFill>
                <a:srgbClr val="434C51"/>
              </a:solidFill>
              <a:latin typeface="Open Sans"/>
              <a:ea typeface="Open Sans"/>
              <a:cs typeface="Open Sans"/>
              <a:sym typeface="Open Sans"/>
            </a:endParaRPr>
          </a:p>
        </p:txBody>
      </p:sp>
      <p:sp>
        <p:nvSpPr>
          <p:cNvPr id="110" name="Google Shape;110;p17"/>
          <p:cNvSpPr txBox="1"/>
          <p:nvPr/>
        </p:nvSpPr>
        <p:spPr>
          <a:xfrm>
            <a:off x="4695663" y="3750225"/>
            <a:ext cx="39654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it" sz="1200">
                <a:solidFill>
                  <a:srgbClr val="434C51"/>
                </a:solidFill>
                <a:latin typeface="Open Sans"/>
                <a:ea typeface="Open Sans"/>
                <a:cs typeface="Open Sans"/>
                <a:sym typeface="Open Sans"/>
              </a:rPr>
              <a:t>November</a:t>
            </a:r>
            <a:r>
              <a:rPr b="1" lang="it" sz="1200">
                <a:solidFill>
                  <a:srgbClr val="434C51"/>
                </a:solidFill>
                <a:latin typeface="Open Sans"/>
                <a:ea typeface="Open Sans"/>
                <a:cs typeface="Open Sans"/>
                <a:sym typeface="Open Sans"/>
              </a:rPr>
              <a:t> 30, 2022</a:t>
            </a:r>
            <a:endParaRPr b="1" i="1" sz="1000">
              <a:solidFill>
                <a:srgbClr val="434C51"/>
              </a:solidFill>
              <a:latin typeface="Open Sans"/>
              <a:ea typeface="Open Sans"/>
              <a:cs typeface="Open Sans"/>
              <a:sym typeface="Open Sans"/>
            </a:endParaRPr>
          </a:p>
        </p:txBody>
      </p:sp>
      <p:sp>
        <p:nvSpPr>
          <p:cNvPr id="111" name="Google Shape;111;p17"/>
          <p:cNvSpPr txBox="1"/>
          <p:nvPr/>
        </p:nvSpPr>
        <p:spPr>
          <a:xfrm>
            <a:off x="871350" y="4357025"/>
            <a:ext cx="74013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it">
                <a:latin typeface="Open Sans"/>
                <a:ea typeface="Open Sans"/>
                <a:cs typeface="Open Sans"/>
                <a:sym typeface="Open Sans"/>
              </a:rPr>
              <a:t>“</a:t>
            </a:r>
            <a:r>
              <a:rPr i="1" lang="it">
                <a:solidFill>
                  <a:schemeClr val="dk1"/>
                </a:solidFill>
                <a:latin typeface="Open Sans"/>
                <a:ea typeface="Open Sans"/>
                <a:cs typeface="Open Sans"/>
                <a:sym typeface="Open Sans"/>
              </a:rPr>
              <a:t>Tell me about San Francisco</a:t>
            </a:r>
            <a:r>
              <a:rPr i="1" lang="it">
                <a:latin typeface="Open Sans"/>
                <a:ea typeface="Open Sans"/>
                <a:cs typeface="Open Sans"/>
                <a:sym typeface="Open Sans"/>
              </a:rPr>
              <a:t>”</a:t>
            </a:r>
            <a:endParaRPr i="1">
              <a:solidFill>
                <a:srgbClr val="666666"/>
              </a:solidFill>
              <a:latin typeface="Open Sans"/>
              <a:ea typeface="Open Sans"/>
              <a:cs typeface="Open Sans"/>
              <a:sym typeface="Open Sans"/>
            </a:endParaRPr>
          </a:p>
        </p:txBody>
      </p:sp>
      <p:pic>
        <p:nvPicPr>
          <p:cNvPr id="112" name="Google Shape;112;p17"/>
          <p:cNvPicPr preferRelativeResize="0"/>
          <p:nvPr/>
        </p:nvPicPr>
        <p:blipFill rotWithShape="1">
          <a:blip r:embed="rId3">
            <a:alphaModFix/>
          </a:blip>
          <a:srcRect b="3470" l="0" r="0" t="3480"/>
          <a:stretch/>
        </p:blipFill>
        <p:spPr>
          <a:xfrm>
            <a:off x="4695713" y="1418337"/>
            <a:ext cx="3965325" cy="2222333"/>
          </a:xfrm>
          <a:prstGeom prst="rect">
            <a:avLst/>
          </a:prstGeom>
          <a:noFill/>
          <a:ln>
            <a:noFill/>
          </a:ln>
        </p:spPr>
      </p:pic>
      <p:pic>
        <p:nvPicPr>
          <p:cNvPr id="113" name="Google Shape;113;p17"/>
          <p:cNvPicPr preferRelativeResize="0"/>
          <p:nvPr/>
        </p:nvPicPr>
        <p:blipFill rotWithShape="1">
          <a:blip r:embed="rId4">
            <a:alphaModFix/>
          </a:blip>
          <a:srcRect b="1886" l="12456" r="12456" t="1886"/>
          <a:stretch/>
        </p:blipFill>
        <p:spPr>
          <a:xfrm>
            <a:off x="527950" y="1456363"/>
            <a:ext cx="3965399" cy="21462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18"/>
          <p:cNvSpPr txBox="1"/>
          <p:nvPr/>
        </p:nvSpPr>
        <p:spPr>
          <a:xfrm>
            <a:off x="423675" y="379400"/>
            <a:ext cx="6077100" cy="40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t" sz="1238">
                <a:solidFill>
                  <a:srgbClr val="87BC52"/>
                </a:solidFill>
                <a:latin typeface="Open Sans"/>
                <a:ea typeface="Open Sans"/>
                <a:cs typeface="Open Sans"/>
                <a:sym typeface="Open Sans"/>
              </a:rPr>
              <a:t>Introduction</a:t>
            </a:r>
            <a:endParaRPr sz="1238">
              <a:solidFill>
                <a:srgbClr val="87BC52"/>
              </a:solidFill>
              <a:latin typeface="Open Sans"/>
              <a:ea typeface="Open Sans"/>
              <a:cs typeface="Open Sans"/>
              <a:sym typeface="Open Sans"/>
            </a:endParaRPr>
          </a:p>
        </p:txBody>
      </p:sp>
      <p:cxnSp>
        <p:nvCxnSpPr>
          <p:cNvPr id="119" name="Google Shape;119;p18"/>
          <p:cNvCxnSpPr/>
          <p:nvPr/>
        </p:nvCxnSpPr>
        <p:spPr>
          <a:xfrm flipH="1" rot="10800000">
            <a:off x="517821" y="1017725"/>
            <a:ext cx="8143200" cy="8100"/>
          </a:xfrm>
          <a:prstGeom prst="straightConnector1">
            <a:avLst/>
          </a:prstGeom>
          <a:noFill/>
          <a:ln cap="flat" cmpd="sng" w="9525">
            <a:solidFill>
              <a:srgbClr val="CCCCCC"/>
            </a:solidFill>
            <a:prstDash val="solid"/>
            <a:round/>
            <a:headEnd len="med" w="med" type="none"/>
            <a:tailEnd len="med" w="med" type="none"/>
          </a:ln>
        </p:spPr>
      </p:cxnSp>
      <p:sp>
        <p:nvSpPr>
          <p:cNvPr id="120" name="Google Shape;120;p18"/>
          <p:cNvSpPr txBox="1"/>
          <p:nvPr/>
        </p:nvSpPr>
        <p:spPr>
          <a:xfrm>
            <a:off x="423675" y="607925"/>
            <a:ext cx="5118300" cy="409800"/>
          </a:xfrm>
          <a:prstGeom prst="rect">
            <a:avLst/>
          </a:prstGeom>
          <a:noFill/>
          <a:ln>
            <a:noFill/>
          </a:ln>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it" sz="1820">
                <a:solidFill>
                  <a:srgbClr val="434C51"/>
                </a:solidFill>
                <a:latin typeface="Open Sans"/>
                <a:ea typeface="Open Sans"/>
                <a:cs typeface="Open Sans"/>
                <a:sym typeface="Open Sans"/>
              </a:rPr>
              <a:t>Text to image:</a:t>
            </a:r>
            <a:r>
              <a:rPr b="1" lang="it" sz="1820">
                <a:solidFill>
                  <a:srgbClr val="434C51"/>
                </a:solidFill>
                <a:latin typeface="Open Sans"/>
                <a:ea typeface="Open Sans"/>
                <a:cs typeface="Open Sans"/>
                <a:sym typeface="Open Sans"/>
              </a:rPr>
              <a:t> </a:t>
            </a:r>
            <a:r>
              <a:rPr b="1" i="1" lang="it" sz="1820">
                <a:solidFill>
                  <a:srgbClr val="434C51"/>
                </a:solidFill>
                <a:latin typeface="Open Sans"/>
                <a:ea typeface="Open Sans"/>
                <a:cs typeface="Open Sans"/>
                <a:sym typeface="Open Sans"/>
              </a:rPr>
              <a:t>Midjourney</a:t>
            </a:r>
            <a:endParaRPr b="1" i="1" sz="1820">
              <a:solidFill>
                <a:srgbClr val="434C51"/>
              </a:solidFill>
              <a:latin typeface="Open Sans"/>
              <a:ea typeface="Open Sans"/>
              <a:cs typeface="Open Sans"/>
              <a:sym typeface="Open Sans"/>
            </a:endParaRPr>
          </a:p>
        </p:txBody>
      </p:sp>
      <p:sp>
        <p:nvSpPr>
          <p:cNvPr id="121" name="Google Shape;121;p18"/>
          <p:cNvSpPr txBox="1"/>
          <p:nvPr/>
        </p:nvSpPr>
        <p:spPr>
          <a:xfrm>
            <a:off x="527950" y="3750225"/>
            <a:ext cx="39654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it" sz="1200">
                <a:solidFill>
                  <a:srgbClr val="434C51"/>
                </a:solidFill>
                <a:latin typeface="Open Sans"/>
                <a:ea typeface="Open Sans"/>
                <a:cs typeface="Open Sans"/>
                <a:sym typeface="Open Sans"/>
              </a:rPr>
              <a:t>October</a:t>
            </a:r>
            <a:r>
              <a:rPr b="1" lang="it" sz="1200">
                <a:solidFill>
                  <a:srgbClr val="434C51"/>
                </a:solidFill>
                <a:latin typeface="Open Sans"/>
                <a:ea typeface="Open Sans"/>
                <a:cs typeface="Open Sans"/>
                <a:sym typeface="Open Sans"/>
              </a:rPr>
              <a:t> 15, 2022</a:t>
            </a:r>
            <a:endParaRPr b="1" i="1" sz="1000">
              <a:solidFill>
                <a:srgbClr val="434C51"/>
              </a:solidFill>
              <a:latin typeface="Open Sans"/>
              <a:ea typeface="Open Sans"/>
              <a:cs typeface="Open Sans"/>
              <a:sym typeface="Open Sans"/>
            </a:endParaRPr>
          </a:p>
        </p:txBody>
      </p:sp>
      <p:sp>
        <p:nvSpPr>
          <p:cNvPr id="122" name="Google Shape;122;p18"/>
          <p:cNvSpPr txBox="1"/>
          <p:nvPr/>
        </p:nvSpPr>
        <p:spPr>
          <a:xfrm>
            <a:off x="4695663" y="3750225"/>
            <a:ext cx="39654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it" sz="1200">
                <a:solidFill>
                  <a:srgbClr val="434C51"/>
                </a:solidFill>
                <a:latin typeface="Open Sans"/>
                <a:ea typeface="Open Sans"/>
                <a:cs typeface="Open Sans"/>
                <a:sym typeface="Open Sans"/>
              </a:rPr>
              <a:t>March</a:t>
            </a:r>
            <a:r>
              <a:rPr b="1" lang="it" sz="1200">
                <a:solidFill>
                  <a:srgbClr val="434C51"/>
                </a:solidFill>
                <a:latin typeface="Open Sans"/>
                <a:ea typeface="Open Sans"/>
                <a:cs typeface="Open Sans"/>
                <a:sym typeface="Open Sans"/>
              </a:rPr>
              <a:t> 05, 2023</a:t>
            </a:r>
            <a:endParaRPr b="1" i="1" sz="1000">
              <a:solidFill>
                <a:srgbClr val="434C51"/>
              </a:solidFill>
              <a:latin typeface="Open Sans"/>
              <a:ea typeface="Open Sans"/>
              <a:cs typeface="Open Sans"/>
              <a:sym typeface="Open Sans"/>
            </a:endParaRPr>
          </a:p>
        </p:txBody>
      </p:sp>
      <p:sp>
        <p:nvSpPr>
          <p:cNvPr id="123" name="Google Shape;123;p18"/>
          <p:cNvSpPr txBox="1"/>
          <p:nvPr/>
        </p:nvSpPr>
        <p:spPr>
          <a:xfrm>
            <a:off x="871350" y="4219550"/>
            <a:ext cx="74013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it">
                <a:latin typeface="Open Sans"/>
                <a:ea typeface="Open Sans"/>
                <a:cs typeface="Open Sans"/>
                <a:sym typeface="Open Sans"/>
              </a:rPr>
              <a:t>“</a:t>
            </a:r>
            <a:r>
              <a:rPr i="1" lang="it">
                <a:solidFill>
                  <a:schemeClr val="dk1"/>
                </a:solidFill>
                <a:latin typeface="Open Sans"/>
                <a:ea typeface="Open Sans"/>
                <a:cs typeface="Open Sans"/>
                <a:sym typeface="Open Sans"/>
              </a:rPr>
              <a:t>A young woman with vibrant red hair and striking blue eyes stands amidst a gentle snowfall, medieval-inspired armor, …</a:t>
            </a:r>
            <a:r>
              <a:rPr i="1" lang="it">
                <a:latin typeface="Open Sans"/>
                <a:ea typeface="Open Sans"/>
                <a:cs typeface="Open Sans"/>
                <a:sym typeface="Open Sans"/>
              </a:rPr>
              <a:t>”</a:t>
            </a:r>
            <a:endParaRPr i="1">
              <a:solidFill>
                <a:srgbClr val="666666"/>
              </a:solidFill>
              <a:latin typeface="Open Sans"/>
              <a:ea typeface="Open Sans"/>
              <a:cs typeface="Open Sans"/>
              <a:sym typeface="Open Sans"/>
            </a:endParaRPr>
          </a:p>
        </p:txBody>
      </p:sp>
      <p:pic>
        <p:nvPicPr>
          <p:cNvPr id="124" name="Google Shape;124;p18"/>
          <p:cNvPicPr preferRelativeResize="0"/>
          <p:nvPr/>
        </p:nvPicPr>
        <p:blipFill>
          <a:blip r:embed="rId3">
            <a:alphaModFix/>
          </a:blip>
          <a:stretch>
            <a:fillRect/>
          </a:stretch>
        </p:blipFill>
        <p:spPr>
          <a:xfrm>
            <a:off x="4695750" y="1419700"/>
            <a:ext cx="3965325" cy="2222333"/>
          </a:xfrm>
          <a:prstGeom prst="rect">
            <a:avLst/>
          </a:prstGeom>
          <a:noFill/>
          <a:ln>
            <a:noFill/>
          </a:ln>
        </p:spPr>
      </p:pic>
      <p:pic>
        <p:nvPicPr>
          <p:cNvPr id="125" name="Google Shape;125;p18"/>
          <p:cNvPicPr preferRelativeResize="0"/>
          <p:nvPr/>
        </p:nvPicPr>
        <p:blipFill rotWithShape="1">
          <a:blip r:embed="rId4">
            <a:alphaModFix/>
          </a:blip>
          <a:srcRect b="1312" l="0" r="0" t="4940"/>
          <a:stretch/>
        </p:blipFill>
        <p:spPr>
          <a:xfrm>
            <a:off x="527900" y="1419700"/>
            <a:ext cx="3965400" cy="22305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19"/>
          <p:cNvSpPr txBox="1"/>
          <p:nvPr/>
        </p:nvSpPr>
        <p:spPr>
          <a:xfrm>
            <a:off x="423675" y="379400"/>
            <a:ext cx="6077100" cy="40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t" sz="1238">
                <a:solidFill>
                  <a:srgbClr val="87BC52"/>
                </a:solidFill>
                <a:latin typeface="Open Sans"/>
                <a:ea typeface="Open Sans"/>
                <a:cs typeface="Open Sans"/>
                <a:sym typeface="Open Sans"/>
              </a:rPr>
              <a:t>Introduction</a:t>
            </a:r>
            <a:endParaRPr sz="1238">
              <a:solidFill>
                <a:srgbClr val="87BC52"/>
              </a:solidFill>
              <a:latin typeface="Open Sans"/>
              <a:ea typeface="Open Sans"/>
              <a:cs typeface="Open Sans"/>
              <a:sym typeface="Open Sans"/>
            </a:endParaRPr>
          </a:p>
        </p:txBody>
      </p:sp>
      <p:cxnSp>
        <p:nvCxnSpPr>
          <p:cNvPr id="131" name="Google Shape;131;p19"/>
          <p:cNvCxnSpPr/>
          <p:nvPr/>
        </p:nvCxnSpPr>
        <p:spPr>
          <a:xfrm flipH="1" rot="10800000">
            <a:off x="517821" y="1017725"/>
            <a:ext cx="8143200" cy="8100"/>
          </a:xfrm>
          <a:prstGeom prst="straightConnector1">
            <a:avLst/>
          </a:prstGeom>
          <a:noFill/>
          <a:ln cap="flat" cmpd="sng" w="9525">
            <a:solidFill>
              <a:srgbClr val="CCCCCC"/>
            </a:solidFill>
            <a:prstDash val="solid"/>
            <a:round/>
            <a:headEnd len="med" w="med" type="none"/>
            <a:tailEnd len="med" w="med" type="none"/>
          </a:ln>
        </p:spPr>
      </p:cxnSp>
      <p:sp>
        <p:nvSpPr>
          <p:cNvPr id="132" name="Google Shape;132;p19"/>
          <p:cNvSpPr txBox="1"/>
          <p:nvPr/>
        </p:nvSpPr>
        <p:spPr>
          <a:xfrm>
            <a:off x="423675" y="607925"/>
            <a:ext cx="5118300" cy="409800"/>
          </a:xfrm>
          <a:prstGeom prst="rect">
            <a:avLst/>
          </a:prstGeom>
          <a:noFill/>
          <a:ln>
            <a:noFill/>
          </a:ln>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it" sz="1820">
                <a:solidFill>
                  <a:srgbClr val="434C51"/>
                </a:solidFill>
                <a:latin typeface="Open Sans"/>
                <a:ea typeface="Open Sans"/>
                <a:cs typeface="Open Sans"/>
                <a:sym typeface="Open Sans"/>
              </a:rPr>
              <a:t>Text to video:</a:t>
            </a:r>
            <a:r>
              <a:rPr b="1" lang="it" sz="1820">
                <a:solidFill>
                  <a:srgbClr val="434C51"/>
                </a:solidFill>
                <a:latin typeface="Open Sans"/>
                <a:ea typeface="Open Sans"/>
                <a:cs typeface="Open Sans"/>
                <a:sym typeface="Open Sans"/>
              </a:rPr>
              <a:t> </a:t>
            </a:r>
            <a:r>
              <a:rPr b="1" i="1" lang="it" sz="1820">
                <a:solidFill>
                  <a:srgbClr val="434C51"/>
                </a:solidFill>
                <a:latin typeface="Open Sans"/>
                <a:ea typeface="Open Sans"/>
                <a:cs typeface="Open Sans"/>
                <a:sym typeface="Open Sans"/>
              </a:rPr>
              <a:t>Sora</a:t>
            </a:r>
            <a:endParaRPr b="1" i="1" sz="1820">
              <a:solidFill>
                <a:srgbClr val="434C51"/>
              </a:solidFill>
              <a:latin typeface="Open Sans"/>
              <a:ea typeface="Open Sans"/>
              <a:cs typeface="Open Sans"/>
              <a:sym typeface="Open Sans"/>
            </a:endParaRPr>
          </a:p>
        </p:txBody>
      </p:sp>
      <p:pic>
        <p:nvPicPr>
          <p:cNvPr descr="The new system, called Sora, takes a written prompt and renders a richly detailed video through artificial intelligence. OpenAI, which created ChatGPT, said a group of researchers will identify ways the program could be misused. Photo: OpenAI" id="133" name="Google Shape;133;p19" title="Watch: OpenAI Tool Creates Realistic AI Videos | WSJ News">
            <a:hlinkClick r:id="rId3"/>
          </p:cNvPr>
          <p:cNvPicPr preferRelativeResize="0"/>
          <p:nvPr/>
        </p:nvPicPr>
        <p:blipFill>
          <a:blip r:embed="rId4">
            <a:alphaModFix/>
          </a:blip>
          <a:stretch>
            <a:fillRect/>
          </a:stretch>
        </p:blipFill>
        <p:spPr>
          <a:xfrm>
            <a:off x="4695688" y="1419687"/>
            <a:ext cx="3965338" cy="2230525"/>
          </a:xfrm>
          <a:prstGeom prst="rect">
            <a:avLst/>
          </a:prstGeom>
          <a:noFill/>
          <a:ln>
            <a:noFill/>
          </a:ln>
        </p:spPr>
      </p:pic>
      <p:pic>
        <p:nvPicPr>
          <p:cNvPr id="134" name="Google Shape;134;p19" title="Will Smith eating spaghetti while flying a fighter jet with a puppy.">
            <a:hlinkClick r:id="rId5"/>
          </p:cNvPr>
          <p:cNvPicPr preferRelativeResize="0"/>
          <p:nvPr/>
        </p:nvPicPr>
        <p:blipFill>
          <a:blip r:embed="rId6">
            <a:alphaModFix/>
          </a:blip>
          <a:stretch>
            <a:fillRect/>
          </a:stretch>
        </p:blipFill>
        <p:spPr>
          <a:xfrm>
            <a:off x="527950" y="1419700"/>
            <a:ext cx="3965325" cy="2230489"/>
          </a:xfrm>
          <a:prstGeom prst="rect">
            <a:avLst/>
          </a:prstGeom>
          <a:noFill/>
          <a:ln>
            <a:noFill/>
          </a:ln>
        </p:spPr>
      </p:pic>
      <p:sp>
        <p:nvSpPr>
          <p:cNvPr id="135" name="Google Shape;135;p19"/>
          <p:cNvSpPr txBox="1"/>
          <p:nvPr/>
        </p:nvSpPr>
        <p:spPr>
          <a:xfrm>
            <a:off x="527950" y="3750225"/>
            <a:ext cx="39654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it" sz="1200">
                <a:solidFill>
                  <a:srgbClr val="434C51"/>
                </a:solidFill>
                <a:latin typeface="Open Sans"/>
                <a:ea typeface="Open Sans"/>
                <a:cs typeface="Open Sans"/>
                <a:sym typeface="Open Sans"/>
              </a:rPr>
              <a:t>March 30, 2023</a:t>
            </a:r>
            <a:endParaRPr b="1" i="1" sz="1000">
              <a:solidFill>
                <a:srgbClr val="434C51"/>
              </a:solidFill>
              <a:latin typeface="Open Sans"/>
              <a:ea typeface="Open Sans"/>
              <a:cs typeface="Open Sans"/>
              <a:sym typeface="Open Sans"/>
            </a:endParaRPr>
          </a:p>
        </p:txBody>
      </p:sp>
      <p:sp>
        <p:nvSpPr>
          <p:cNvPr id="136" name="Google Shape;136;p19"/>
          <p:cNvSpPr txBox="1"/>
          <p:nvPr/>
        </p:nvSpPr>
        <p:spPr>
          <a:xfrm>
            <a:off x="4695663" y="3750225"/>
            <a:ext cx="39654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it" sz="1200">
                <a:solidFill>
                  <a:srgbClr val="434C51"/>
                </a:solidFill>
                <a:latin typeface="Open Sans"/>
                <a:ea typeface="Open Sans"/>
                <a:cs typeface="Open Sans"/>
                <a:sym typeface="Open Sans"/>
              </a:rPr>
              <a:t>February 15,</a:t>
            </a:r>
            <a:r>
              <a:rPr b="1" lang="it" sz="1200">
                <a:solidFill>
                  <a:srgbClr val="434C51"/>
                </a:solidFill>
                <a:latin typeface="Open Sans"/>
                <a:ea typeface="Open Sans"/>
                <a:cs typeface="Open Sans"/>
                <a:sym typeface="Open Sans"/>
              </a:rPr>
              <a:t> 2024</a:t>
            </a:r>
            <a:endParaRPr b="1" i="1" sz="1000">
              <a:solidFill>
                <a:srgbClr val="434C51"/>
              </a:solidFill>
              <a:latin typeface="Open Sans"/>
              <a:ea typeface="Open Sans"/>
              <a:cs typeface="Open Sans"/>
              <a:sym typeface="Open Sans"/>
            </a:endParaRPr>
          </a:p>
        </p:txBody>
      </p:sp>
      <p:sp>
        <p:nvSpPr>
          <p:cNvPr id="137" name="Google Shape;137;p19"/>
          <p:cNvSpPr txBox="1"/>
          <p:nvPr/>
        </p:nvSpPr>
        <p:spPr>
          <a:xfrm>
            <a:off x="871350" y="4219550"/>
            <a:ext cx="74013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it">
                <a:latin typeface="Open Sans"/>
                <a:ea typeface="Open Sans"/>
                <a:cs typeface="Open Sans"/>
                <a:sym typeface="Open Sans"/>
              </a:rPr>
              <a:t>“</a:t>
            </a:r>
            <a:r>
              <a:rPr i="1" lang="it">
                <a:solidFill>
                  <a:schemeClr val="dk1"/>
                </a:solidFill>
                <a:latin typeface="Open Sans"/>
                <a:ea typeface="Open Sans"/>
                <a:cs typeface="Open Sans"/>
                <a:sym typeface="Open Sans"/>
              </a:rPr>
              <a:t>A movie trailer featuring the adventures of the 30 year old space man wearing a red wool knitted motorcycle helmet, blue sky, salt desert, cinematic style, shot on 35mm film, …</a:t>
            </a:r>
            <a:r>
              <a:rPr i="1" lang="it">
                <a:latin typeface="Open Sans"/>
                <a:ea typeface="Open Sans"/>
                <a:cs typeface="Open Sans"/>
                <a:sym typeface="Open Sans"/>
              </a:rPr>
              <a:t>”</a:t>
            </a:r>
            <a:endParaRPr i="1">
              <a:solidFill>
                <a:srgbClr val="666666"/>
              </a:solidFill>
              <a:latin typeface="Open Sans"/>
              <a:ea typeface="Open Sans"/>
              <a:cs typeface="Open Sans"/>
              <a:sym typeface="Open San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20"/>
          <p:cNvSpPr txBox="1"/>
          <p:nvPr/>
        </p:nvSpPr>
        <p:spPr>
          <a:xfrm>
            <a:off x="423675" y="379400"/>
            <a:ext cx="6077100" cy="40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t" sz="1238">
                <a:solidFill>
                  <a:srgbClr val="87BC52"/>
                </a:solidFill>
                <a:latin typeface="Open Sans"/>
                <a:ea typeface="Open Sans"/>
                <a:cs typeface="Open Sans"/>
                <a:sym typeface="Open Sans"/>
              </a:rPr>
              <a:t>Introduction</a:t>
            </a:r>
            <a:endParaRPr sz="1238">
              <a:solidFill>
                <a:srgbClr val="87BC52"/>
              </a:solidFill>
              <a:latin typeface="Open Sans"/>
              <a:ea typeface="Open Sans"/>
              <a:cs typeface="Open Sans"/>
              <a:sym typeface="Open Sans"/>
            </a:endParaRPr>
          </a:p>
        </p:txBody>
      </p:sp>
      <p:cxnSp>
        <p:nvCxnSpPr>
          <p:cNvPr id="143" name="Google Shape;143;p20"/>
          <p:cNvCxnSpPr/>
          <p:nvPr/>
        </p:nvCxnSpPr>
        <p:spPr>
          <a:xfrm flipH="1" rot="10800000">
            <a:off x="517821" y="1017725"/>
            <a:ext cx="8143200" cy="8100"/>
          </a:xfrm>
          <a:prstGeom prst="straightConnector1">
            <a:avLst/>
          </a:prstGeom>
          <a:noFill/>
          <a:ln cap="flat" cmpd="sng" w="9525">
            <a:solidFill>
              <a:srgbClr val="CCCCCC"/>
            </a:solidFill>
            <a:prstDash val="solid"/>
            <a:round/>
            <a:headEnd len="med" w="med" type="none"/>
            <a:tailEnd len="med" w="med" type="none"/>
          </a:ln>
        </p:spPr>
      </p:cxnSp>
      <p:sp>
        <p:nvSpPr>
          <p:cNvPr id="144" name="Google Shape;144;p20"/>
          <p:cNvSpPr txBox="1"/>
          <p:nvPr/>
        </p:nvSpPr>
        <p:spPr>
          <a:xfrm>
            <a:off x="423675" y="607925"/>
            <a:ext cx="5118300" cy="409800"/>
          </a:xfrm>
          <a:prstGeom prst="rect">
            <a:avLst/>
          </a:prstGeom>
          <a:noFill/>
          <a:ln>
            <a:noFill/>
          </a:ln>
        </p:spPr>
        <p:txBody>
          <a:bodyPr anchorCtr="0" anchor="t" bIns="91425" lIns="91425" spcFirstLastPara="1" rIns="91425" wrap="square" tIns="91425">
            <a:normAutofit lnSpcReduction="20000"/>
          </a:bodyPr>
          <a:lstStyle/>
          <a:p>
            <a:pPr indent="0" lvl="0" marL="0" rtl="0" algn="l">
              <a:spcBef>
                <a:spcPts val="0"/>
              </a:spcBef>
              <a:spcAft>
                <a:spcPts val="0"/>
              </a:spcAft>
              <a:buNone/>
            </a:pPr>
            <a:r>
              <a:rPr b="1" lang="it" sz="1820">
                <a:solidFill>
                  <a:srgbClr val="434C51"/>
                </a:solidFill>
                <a:latin typeface="Open Sans"/>
                <a:ea typeface="Open Sans"/>
                <a:cs typeface="Open Sans"/>
                <a:sym typeface="Open Sans"/>
              </a:rPr>
              <a:t>Artificial intelligence</a:t>
            </a:r>
            <a:endParaRPr b="1" sz="1820">
              <a:solidFill>
                <a:srgbClr val="434C51"/>
              </a:solidFill>
              <a:latin typeface="Open Sans"/>
              <a:ea typeface="Open Sans"/>
              <a:cs typeface="Open Sans"/>
              <a:sym typeface="Open Sans"/>
            </a:endParaRPr>
          </a:p>
        </p:txBody>
      </p:sp>
      <p:grpSp>
        <p:nvGrpSpPr>
          <p:cNvPr id="145" name="Google Shape;145;p20"/>
          <p:cNvGrpSpPr/>
          <p:nvPr/>
        </p:nvGrpSpPr>
        <p:grpSpPr>
          <a:xfrm>
            <a:off x="463900" y="1180525"/>
            <a:ext cx="8197250" cy="3698975"/>
            <a:chOff x="463900" y="1180525"/>
            <a:chExt cx="8197250" cy="3698975"/>
          </a:xfrm>
        </p:grpSpPr>
        <p:pic>
          <p:nvPicPr>
            <p:cNvPr id="146" name="Google Shape;146;p20"/>
            <p:cNvPicPr preferRelativeResize="0"/>
            <p:nvPr/>
          </p:nvPicPr>
          <p:blipFill rotWithShape="1">
            <a:blip r:embed="rId3">
              <a:alphaModFix/>
            </a:blip>
            <a:srcRect b="15629" l="3336" r="3214" t="6609"/>
            <a:stretch/>
          </p:blipFill>
          <p:spPr>
            <a:xfrm>
              <a:off x="463900" y="1180525"/>
              <a:ext cx="6987951" cy="3698975"/>
            </a:xfrm>
            <a:prstGeom prst="rect">
              <a:avLst/>
            </a:prstGeom>
            <a:noFill/>
            <a:ln>
              <a:noFill/>
            </a:ln>
          </p:spPr>
        </p:pic>
        <p:sp>
          <p:nvSpPr>
            <p:cNvPr id="147" name="Google Shape;147;p20"/>
            <p:cNvSpPr/>
            <p:nvPr/>
          </p:nvSpPr>
          <p:spPr>
            <a:xfrm>
              <a:off x="2893100" y="1235825"/>
              <a:ext cx="5767800" cy="560400"/>
            </a:xfrm>
            <a:prstGeom prst="rect">
              <a:avLst/>
            </a:prstGeom>
            <a:solidFill>
              <a:srgbClr val="ADD1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it"/>
                <a:t>          </a:t>
              </a:r>
              <a:endParaRPr/>
            </a:p>
          </p:txBody>
        </p:sp>
        <p:sp>
          <p:nvSpPr>
            <p:cNvPr id="148" name="Google Shape;148;p20"/>
            <p:cNvSpPr/>
            <p:nvPr/>
          </p:nvSpPr>
          <p:spPr>
            <a:xfrm>
              <a:off x="5047350" y="1796450"/>
              <a:ext cx="3613800" cy="569100"/>
            </a:xfrm>
            <a:prstGeom prst="rect">
              <a:avLst/>
            </a:prstGeom>
            <a:solidFill>
              <a:srgbClr val="80BD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9" name="Google Shape;149;p20"/>
            <p:cNvSpPr/>
            <p:nvPr/>
          </p:nvSpPr>
          <p:spPr>
            <a:xfrm>
              <a:off x="7374025" y="2365550"/>
              <a:ext cx="1287000" cy="2184300"/>
            </a:xfrm>
            <a:prstGeom prst="rect">
              <a:avLst/>
            </a:prstGeom>
            <a:solidFill>
              <a:srgbClr val="66A9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21"/>
          <p:cNvSpPr/>
          <p:nvPr/>
        </p:nvSpPr>
        <p:spPr>
          <a:xfrm>
            <a:off x="0" y="-3600"/>
            <a:ext cx="9144000" cy="5150700"/>
          </a:xfrm>
          <a:prstGeom prst="rect">
            <a:avLst/>
          </a:prstGeom>
          <a:gradFill>
            <a:gsLst>
              <a:gs pos="0">
                <a:srgbClr val="ADD15C"/>
              </a:gs>
              <a:gs pos="100000">
                <a:srgbClr val="66A900"/>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55" name="Google Shape;155;p21"/>
          <p:cNvSpPr txBox="1"/>
          <p:nvPr/>
        </p:nvSpPr>
        <p:spPr>
          <a:xfrm>
            <a:off x="1537338" y="1805588"/>
            <a:ext cx="4281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a:solidFill>
                  <a:srgbClr val="FFFFFF"/>
                </a:solidFill>
                <a:latin typeface="Open Sans"/>
                <a:ea typeface="Open Sans"/>
                <a:cs typeface="Open Sans"/>
                <a:sym typeface="Open Sans"/>
              </a:rPr>
              <a:t>02.</a:t>
            </a:r>
            <a:endParaRPr>
              <a:solidFill>
                <a:srgbClr val="FFFFFF"/>
              </a:solidFill>
              <a:latin typeface="Open Sans"/>
              <a:ea typeface="Open Sans"/>
              <a:cs typeface="Open Sans"/>
              <a:sym typeface="Open Sans"/>
            </a:endParaRPr>
          </a:p>
        </p:txBody>
      </p:sp>
      <p:sp>
        <p:nvSpPr>
          <p:cNvPr id="156" name="Google Shape;156;p21"/>
          <p:cNvSpPr txBox="1"/>
          <p:nvPr/>
        </p:nvSpPr>
        <p:spPr>
          <a:xfrm>
            <a:off x="1537338" y="2234694"/>
            <a:ext cx="42813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it" sz="2000">
                <a:solidFill>
                  <a:srgbClr val="FFFFFF"/>
                </a:solidFill>
                <a:latin typeface="Open Sans"/>
                <a:ea typeface="Open Sans"/>
                <a:cs typeface="Open Sans"/>
                <a:sym typeface="Open Sans"/>
              </a:rPr>
              <a:t>Machine Learning</a:t>
            </a:r>
            <a:endParaRPr b="1" sz="2000">
              <a:solidFill>
                <a:srgbClr val="FFFFFF"/>
              </a:solidFill>
              <a:latin typeface="Open Sans"/>
              <a:ea typeface="Open Sans"/>
              <a:cs typeface="Open Sans"/>
              <a:sym typeface="Open Sans"/>
            </a:endParaRPr>
          </a:p>
        </p:txBody>
      </p:sp>
      <p:sp>
        <p:nvSpPr>
          <p:cNvPr id="157" name="Google Shape;157;p21"/>
          <p:cNvSpPr txBox="1"/>
          <p:nvPr/>
        </p:nvSpPr>
        <p:spPr>
          <a:xfrm>
            <a:off x="1537350" y="2756200"/>
            <a:ext cx="6227400" cy="58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it" sz="1200">
                <a:solidFill>
                  <a:srgbClr val="FFFFFF"/>
                </a:solidFill>
                <a:latin typeface="Open Sans"/>
                <a:ea typeface="Open Sans"/>
                <a:cs typeface="Open Sans"/>
                <a:sym typeface="Open Sans"/>
              </a:rPr>
              <a:t>This section explores the fundamentals of Machine Learning, covering key concepts and techniques used to enable machines to learn from data.</a:t>
            </a:r>
            <a:endParaRPr sz="1200">
              <a:solidFill>
                <a:srgbClr val="FFFFFF"/>
              </a:solidFill>
              <a:latin typeface="Open Sans"/>
              <a:ea typeface="Open Sans"/>
              <a:cs typeface="Open Sans"/>
              <a:sym typeface="Open Sans"/>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